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5.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slides/slide32.xml" ContentType="application/vnd.openxmlformats-officedocument.presentationml.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99" r:id="rId5"/>
    <p:sldId id="259" r:id="rId6"/>
    <p:sldId id="260" r:id="rId7"/>
    <p:sldId id="261" r:id="rId8"/>
    <p:sldId id="262" r:id="rId9"/>
    <p:sldId id="263" r:id="rId10"/>
    <p:sldId id="264" r:id="rId11"/>
    <p:sldId id="265" r:id="rId12"/>
    <p:sldId id="266" r:id="rId13"/>
    <p:sldId id="304" r:id="rId14"/>
    <p:sldId id="305" r:id="rId15"/>
    <p:sldId id="267" r:id="rId16"/>
    <p:sldId id="318" r:id="rId17"/>
    <p:sldId id="307" r:id="rId18"/>
    <p:sldId id="308" r:id="rId19"/>
    <p:sldId id="309" r:id="rId20"/>
    <p:sldId id="310" r:id="rId21"/>
    <p:sldId id="311" r:id="rId22"/>
    <p:sldId id="312" r:id="rId23"/>
    <p:sldId id="313" r:id="rId24"/>
    <p:sldId id="314" r:id="rId25"/>
    <p:sldId id="315" r:id="rId26"/>
    <p:sldId id="316" r:id="rId27"/>
    <p:sldId id="317" r:id="rId28"/>
    <p:sldId id="280" r:id="rId29"/>
    <p:sldId id="319" r:id="rId30"/>
    <p:sldId id="320" r:id="rId31"/>
    <p:sldId id="321" r:id="rId32"/>
    <p:sldId id="322" r:id="rId33"/>
    <p:sldId id="323" r:id="rId34"/>
    <p:sldId id="324" r:id="rId35"/>
    <p:sldId id="325" r:id="rId36"/>
    <p:sldId id="327" r:id="rId37"/>
    <p:sldId id="328" r:id="rId38"/>
    <p:sldId id="329" r:id="rId39"/>
    <p:sldId id="330" r:id="rId40"/>
    <p:sldId id="331" r:id="rId41"/>
    <p:sldId id="332" r:id="rId42"/>
    <p:sldId id="284" r:id="rId43"/>
    <p:sldId id="285" r:id="rId44"/>
    <p:sldId id="286" r:id="rId45"/>
    <p:sldId id="326"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516"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sp>
        <p:nvSpPr>
          <p:cNvPr id="52" name="Google Shape;52;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6" name="Google Shape;56;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20877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528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731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40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836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61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36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9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143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54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036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34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433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85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096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39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610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75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87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0236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131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40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385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66"/>
        <p:cNvGrpSpPr/>
        <p:nvPr/>
      </p:nvGrpSpPr>
      <p:grpSpPr>
        <a:xfrm>
          <a:off x="0" y="0"/>
          <a:ext cx="0" cy="0"/>
          <a:chOff x="0" y="0"/>
          <a:chExt cx="0" cy="0"/>
        </a:xfrm>
      </p:grpSpPr>
      <p:sp>
        <p:nvSpPr>
          <p:cNvPr id="67" name="Google Shape;67;p2"/>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txBox="1">
            <a:spLocks noGrp="1"/>
          </p:cNvSpPr>
          <p:nvPr>
            <p:ph type="ctrTitle"/>
          </p:nvPr>
        </p:nvSpPr>
        <p:spPr>
          <a:xfrm>
            <a:off x="1097281"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262626"/>
              </a:buClr>
              <a:buSzPts val="8000"/>
              <a:buFont typeface="Bookman Old Style"/>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 name="Google Shape;69;p2"/>
          <p:cNvSpPr txBox="1">
            <a:spLocks noGrp="1"/>
          </p:cNvSpPr>
          <p:nvPr>
            <p:ph type="subTitle" idx="1"/>
          </p:nvPr>
        </p:nvSpPr>
        <p:spPr>
          <a:xfrm>
            <a:off x="1100052" y="4645152"/>
            <a:ext cx="10058400" cy="1143000"/>
          </a:xfrm>
          <a:prstGeom prst="rect">
            <a:avLst/>
          </a:prstGeom>
          <a:noFill/>
          <a:ln>
            <a:noFill/>
          </a:ln>
        </p:spPr>
        <p:txBody>
          <a:bodyPr spcFirstLastPara="1" wrap="square" lIns="91425" tIns="45700" rIns="91425" bIns="45700" anchor="t" anchorCtr="0">
            <a:normAutofit/>
          </a:bodyPr>
          <a:lstStyle>
            <a:lvl1pPr lvl="0" algn="l" rtl="0">
              <a:lnSpc>
                <a:spcPct val="110000"/>
              </a:lnSpc>
              <a:spcBef>
                <a:spcPts val="1200"/>
              </a:spcBef>
              <a:spcAft>
                <a:spcPts val="0"/>
              </a:spcAft>
              <a:buSzPts val="2400"/>
              <a:buNone/>
              <a:defRPr sz="2400" cap="none">
                <a:solidFill>
                  <a:schemeClr val="dk1"/>
                </a:solidFill>
                <a:latin typeface="Source Sans Pro"/>
                <a:ea typeface="Source Sans Pro"/>
                <a:cs typeface="Source Sans Pro"/>
                <a:sym typeface="Source Sans Pro"/>
              </a:defRPr>
            </a:lvl1pPr>
            <a:lvl2pPr lvl="1" algn="ctr" rtl="0">
              <a:lnSpc>
                <a:spcPct val="100000"/>
              </a:lnSpc>
              <a:spcBef>
                <a:spcPts val="200"/>
              </a:spcBef>
              <a:spcAft>
                <a:spcPts val="0"/>
              </a:spcAft>
              <a:buClr>
                <a:srgbClr val="3F3F3F"/>
              </a:buClr>
              <a:buSzPts val="2400"/>
              <a:buNone/>
              <a:defRPr sz="2400"/>
            </a:lvl2pPr>
            <a:lvl3pPr lvl="2" algn="ctr" rtl="0">
              <a:lnSpc>
                <a:spcPct val="100000"/>
              </a:lnSpc>
              <a:spcBef>
                <a:spcPts val="400"/>
              </a:spcBef>
              <a:spcAft>
                <a:spcPts val="0"/>
              </a:spcAft>
              <a:buClr>
                <a:srgbClr val="3F3F3F"/>
              </a:buClr>
              <a:buSzPts val="2400"/>
              <a:buNone/>
              <a:defRPr sz="2400"/>
            </a:lvl3pPr>
            <a:lvl4pPr lvl="3" algn="ctr" rtl="0">
              <a:lnSpc>
                <a:spcPct val="100000"/>
              </a:lnSpc>
              <a:spcBef>
                <a:spcPts val="400"/>
              </a:spcBef>
              <a:spcAft>
                <a:spcPts val="0"/>
              </a:spcAft>
              <a:buClr>
                <a:srgbClr val="3F3F3F"/>
              </a:buClr>
              <a:buSzPts val="2000"/>
              <a:buNone/>
              <a:defRPr sz="2000"/>
            </a:lvl4pPr>
            <a:lvl5pPr lvl="4" algn="ctr" rtl="0">
              <a:lnSpc>
                <a:spcPct val="100000"/>
              </a:lnSpc>
              <a:spcBef>
                <a:spcPts val="400"/>
              </a:spcBef>
              <a:spcAft>
                <a:spcPts val="0"/>
              </a:spcAft>
              <a:buClr>
                <a:srgbClr val="3F3F3F"/>
              </a:buClr>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cxnSp>
        <p:nvCxnSpPr>
          <p:cNvPr id="70" name="Google Shape;70;p2"/>
          <p:cNvCxnSpPr/>
          <p:nvPr/>
        </p:nvCxnSpPr>
        <p:spPr>
          <a:xfrm>
            <a:off x="1207658" y="4474741"/>
            <a:ext cx="9875400" cy="0"/>
          </a:xfrm>
          <a:prstGeom prst="straightConnector1">
            <a:avLst/>
          </a:prstGeom>
          <a:noFill/>
          <a:ln w="12700" cap="flat" cmpd="sng">
            <a:solidFill>
              <a:srgbClr val="3F3F3F"/>
            </a:solidFill>
            <a:prstDash val="solid"/>
            <a:round/>
            <a:headEnd type="none" w="sm" len="sm"/>
            <a:tailEnd type="none" w="sm" len="sm"/>
          </a:ln>
        </p:spPr>
      </p:cxnSp>
      <p:sp>
        <p:nvSpPr>
          <p:cNvPr id="71" name="Google Shape;71;p2"/>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E289518E-B270-464B-BB78-E368618B9D43}" type="datetime1">
              <a:rPr lang="ru-RU" smtClean="0"/>
              <a:t>16.06.2022</a:t>
            </a:fld>
            <a:endParaRPr/>
          </a:p>
        </p:txBody>
      </p:sp>
      <p:sp>
        <p:nvSpPr>
          <p:cNvPr id="72" name="Google Shape;72;p2"/>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2"/>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30"/>
        <p:cNvGrpSpPr/>
        <p:nvPr/>
      </p:nvGrpSpPr>
      <p:grpSpPr>
        <a:xfrm>
          <a:off x="0" y="0"/>
          <a:ext cx="0" cy="0"/>
          <a:chOff x="0" y="0"/>
          <a:chExt cx="0" cy="0"/>
        </a:xfrm>
      </p:grpSpPr>
      <p:sp>
        <p:nvSpPr>
          <p:cNvPr id="131" name="Google Shape;131;p11"/>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2" name="Google Shape;132;p11"/>
          <p:cNvSpPr txBox="1">
            <a:spLocks noGrp="1"/>
          </p:cNvSpPr>
          <p:nvPr>
            <p:ph type="body" idx="1"/>
          </p:nvPr>
        </p:nvSpPr>
        <p:spPr>
          <a:xfrm rot="5400000">
            <a:off x="4246081" y="-1040598"/>
            <a:ext cx="3760800" cy="10058400"/>
          </a:xfrm>
          <a:prstGeom prst="rect">
            <a:avLst/>
          </a:prstGeom>
          <a:noFill/>
          <a:ln>
            <a:noFill/>
          </a:ln>
        </p:spPr>
        <p:txBody>
          <a:bodyPr spcFirstLastPara="1" wrap="square" lIns="45700" tIns="0" rIns="45700" bIns="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33" name="Google Shape;133;p11"/>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0EB583F1-C78B-49F0-9297-F9236B4D0EAB}" type="datetime1">
              <a:rPr lang="ru-RU" smtClean="0"/>
              <a:t>16.06.2022</a:t>
            </a:fld>
            <a:endParaRPr/>
          </a:p>
        </p:txBody>
      </p:sp>
      <p:sp>
        <p:nvSpPr>
          <p:cNvPr id="134" name="Google Shape;134;p11"/>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1"/>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36"/>
        <p:cNvGrpSpPr/>
        <p:nvPr/>
      </p:nvGrpSpPr>
      <p:grpSpPr>
        <a:xfrm>
          <a:off x="0" y="0"/>
          <a:ext cx="0" cy="0"/>
          <a:chOff x="0" y="0"/>
          <a:chExt cx="0" cy="0"/>
        </a:xfrm>
      </p:grpSpPr>
      <p:sp>
        <p:nvSpPr>
          <p:cNvPr id="137" name="Google Shape;137;p12"/>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2"/>
          <p:cNvSpPr txBox="1">
            <a:spLocks noGrp="1"/>
          </p:cNvSpPr>
          <p:nvPr>
            <p:ph type="title"/>
          </p:nvPr>
        </p:nvSpPr>
        <p:spPr>
          <a:xfrm rot="5400000">
            <a:off x="7159350" y="1977852"/>
            <a:ext cx="5760000" cy="26289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2"/>
          <p:cNvSpPr txBox="1">
            <a:spLocks noGrp="1"/>
          </p:cNvSpPr>
          <p:nvPr>
            <p:ph type="body" idx="1"/>
          </p:nvPr>
        </p:nvSpPr>
        <p:spPr>
          <a:xfrm rot="5400000">
            <a:off x="1825350" y="-574848"/>
            <a:ext cx="5760000" cy="7734300"/>
          </a:xfrm>
          <a:prstGeom prst="rect">
            <a:avLst/>
          </a:prstGeom>
          <a:noFill/>
          <a:ln>
            <a:noFill/>
          </a:ln>
        </p:spPr>
        <p:txBody>
          <a:bodyPr spcFirstLastPara="1" wrap="square" lIns="45700" tIns="0" rIns="45700" bIns="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40" name="Google Shape;140;p12"/>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699ECDEA-CF04-4042-84CC-0B5BE57EB813}" type="datetime1">
              <a:rPr lang="ru-RU" smtClean="0"/>
              <a:t>16.06.2022</a:t>
            </a:fld>
            <a:endParaRPr/>
          </a:p>
        </p:txBody>
      </p:sp>
      <p:sp>
        <p:nvSpPr>
          <p:cNvPr id="141" name="Google Shape;141;p12"/>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12"/>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3"/>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77" name="Google Shape;77;p3"/>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644C3441-3E60-4FB5-AC37-19BAFD43E625}" type="datetime1">
              <a:rPr lang="ru-RU" smtClean="0"/>
              <a:t>16.06.2022</a:t>
            </a:fld>
            <a:endParaRPr/>
          </a:p>
        </p:txBody>
      </p:sp>
      <p:sp>
        <p:nvSpPr>
          <p:cNvPr id="78" name="Google Shape;78;p3"/>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3"/>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80"/>
        <p:cNvGrpSpPr/>
        <p:nvPr/>
      </p:nvGrpSpPr>
      <p:grpSpPr>
        <a:xfrm>
          <a:off x="0" y="0"/>
          <a:ext cx="0" cy="0"/>
          <a:chOff x="0" y="0"/>
          <a:chExt cx="0" cy="0"/>
        </a:xfrm>
      </p:grpSpPr>
      <p:sp>
        <p:nvSpPr>
          <p:cNvPr id="81" name="Google Shape;81;p4"/>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txBox="1">
            <a:spLocks noGrp="1"/>
          </p:cNvSpPr>
          <p:nvPr>
            <p:ph type="title"/>
          </p:nvPr>
        </p:nvSpPr>
        <p:spPr>
          <a:xfrm>
            <a:off x="1097281"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262626"/>
              </a:buClr>
              <a:buSzPts val="8000"/>
              <a:buFont typeface="Bookman Old Style"/>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4"/>
          <p:cNvSpPr txBox="1">
            <a:spLocks noGrp="1"/>
          </p:cNvSpPr>
          <p:nvPr>
            <p:ph type="body" idx="1"/>
          </p:nvPr>
        </p:nvSpPr>
        <p:spPr>
          <a:xfrm>
            <a:off x="1097281"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200"/>
              </a:spcBef>
              <a:spcAft>
                <a:spcPts val="0"/>
              </a:spcAft>
              <a:buSzPts val="2400"/>
              <a:buNone/>
              <a:defRPr sz="2400" cap="none">
                <a:solidFill>
                  <a:schemeClr val="dk1"/>
                </a:solidFill>
                <a:latin typeface="Calibri"/>
                <a:ea typeface="Calibri"/>
                <a:cs typeface="Calibri"/>
                <a:sym typeface="Calibri"/>
              </a:defRPr>
            </a:lvl1pPr>
            <a:lvl2pPr marL="914400" lvl="1" indent="-228600" algn="l" rtl="0">
              <a:lnSpc>
                <a:spcPct val="100000"/>
              </a:lnSpc>
              <a:spcBef>
                <a:spcPts val="200"/>
              </a:spcBef>
              <a:spcAft>
                <a:spcPts val="0"/>
              </a:spcAft>
              <a:buClr>
                <a:srgbClr val="888888"/>
              </a:buClr>
              <a:buSzPts val="1800"/>
              <a:buNone/>
              <a:defRPr sz="1800">
                <a:solidFill>
                  <a:srgbClr val="888888"/>
                </a:solidFill>
              </a:defRPr>
            </a:lvl2pPr>
            <a:lvl3pPr marL="1371600" lvl="2" indent="-228600" algn="l" rtl="0">
              <a:lnSpc>
                <a:spcPct val="100000"/>
              </a:lnSpc>
              <a:spcBef>
                <a:spcPts val="400"/>
              </a:spcBef>
              <a:spcAft>
                <a:spcPts val="0"/>
              </a:spcAft>
              <a:buClr>
                <a:srgbClr val="888888"/>
              </a:buClr>
              <a:buSzPts val="1600"/>
              <a:buNone/>
              <a:defRPr sz="1600">
                <a:solidFill>
                  <a:srgbClr val="888888"/>
                </a:solidFill>
              </a:defRPr>
            </a:lvl3pPr>
            <a:lvl4pPr marL="1828800" lvl="3" indent="-228600" algn="l" rtl="0">
              <a:lnSpc>
                <a:spcPct val="100000"/>
              </a:lnSpc>
              <a:spcBef>
                <a:spcPts val="400"/>
              </a:spcBef>
              <a:spcAft>
                <a:spcPts val="0"/>
              </a:spcAft>
              <a:buClr>
                <a:srgbClr val="888888"/>
              </a:buClr>
              <a:buSzPts val="1400"/>
              <a:buNone/>
              <a:defRPr sz="1400">
                <a:solidFill>
                  <a:srgbClr val="888888"/>
                </a:solidFill>
              </a:defRPr>
            </a:lvl4pPr>
            <a:lvl5pPr marL="2286000" lvl="4" indent="-228600" algn="l" rtl="0">
              <a:lnSpc>
                <a:spcPct val="100000"/>
              </a:lnSpc>
              <a:spcBef>
                <a:spcPts val="400"/>
              </a:spcBef>
              <a:spcAft>
                <a:spcPts val="0"/>
              </a:spcAft>
              <a:buClr>
                <a:srgbClr val="888888"/>
              </a:buClr>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cxnSp>
        <p:nvCxnSpPr>
          <p:cNvPr id="84" name="Google Shape;84;p4"/>
          <p:cNvCxnSpPr/>
          <p:nvPr/>
        </p:nvCxnSpPr>
        <p:spPr>
          <a:xfrm>
            <a:off x="1207658" y="4485132"/>
            <a:ext cx="9875400" cy="0"/>
          </a:xfrm>
          <a:prstGeom prst="straightConnector1">
            <a:avLst/>
          </a:prstGeom>
          <a:noFill/>
          <a:ln w="12700" cap="flat" cmpd="sng">
            <a:solidFill>
              <a:srgbClr val="3F3F3F"/>
            </a:solidFill>
            <a:prstDash val="solid"/>
            <a:round/>
            <a:headEnd type="none" w="sm" len="sm"/>
            <a:tailEnd type="none" w="sm" len="sm"/>
          </a:ln>
        </p:spPr>
      </p:cxnSp>
      <p:sp>
        <p:nvSpPr>
          <p:cNvPr id="85" name="Google Shape;85;p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29E37B7F-67D1-4712-BB0D-082B56782C9B}" type="datetime1">
              <a:rPr lang="ru-RU" smtClean="0"/>
              <a:t>16.06.2022</a:t>
            </a:fld>
            <a:endParaRPr/>
          </a:p>
        </p:txBody>
      </p:sp>
      <p:sp>
        <p:nvSpPr>
          <p:cNvPr id="86" name="Google Shape;86;p4"/>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4"/>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Пустой слайд" type="blank">
  <p:cSld name="BLANK">
    <p:spTree>
      <p:nvGrpSpPr>
        <p:cNvPr id="1" name="Shape 88"/>
        <p:cNvGrpSpPr/>
        <p:nvPr/>
      </p:nvGrpSpPr>
      <p:grpSpPr>
        <a:xfrm>
          <a:off x="0" y="0"/>
          <a:ext cx="0" cy="0"/>
          <a:chOff x="0" y="0"/>
          <a:chExt cx="0" cy="0"/>
        </a:xfrm>
      </p:grpSpPr>
      <p:sp>
        <p:nvSpPr>
          <p:cNvPr id="89" name="Google Shape;89;p5"/>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Date Placeholder 1"/>
          <p:cNvSpPr>
            <a:spLocks noGrp="1"/>
          </p:cNvSpPr>
          <p:nvPr>
            <p:ph type="dt" idx="10"/>
          </p:nvPr>
        </p:nvSpPr>
        <p:spPr/>
        <p:txBody>
          <a:bodyPr/>
          <a:lstStyle/>
          <a:p>
            <a:fld id="{280C162D-5F65-4117-8064-CB4BD3CC9F15}" type="datetime1">
              <a:rPr lang="ru-RU" smtClean="0"/>
              <a:t>16.06.2022</a:t>
            </a:fld>
            <a:endParaRPr lang="ru-RU"/>
          </a:p>
        </p:txBody>
      </p:sp>
      <p:sp>
        <p:nvSpPr>
          <p:cNvPr id="3" name="Footer Placeholder 2"/>
          <p:cNvSpPr>
            <a:spLocks noGrp="1"/>
          </p:cNvSpPr>
          <p:nvPr>
            <p:ph type="ftr" idx="11"/>
          </p:nvPr>
        </p:nvSpPr>
        <p:spPr/>
        <p:txBody>
          <a:bodyPr/>
          <a:lstStyle/>
          <a:p>
            <a:endParaRPr lang="ru-RU"/>
          </a:p>
        </p:txBody>
      </p:sp>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6"/>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0E513D00-9C93-450F-931D-5A361CAE7FB8}" type="datetime1">
              <a:rPr lang="ru-RU" smtClean="0"/>
              <a:t>16.06.2022</a:t>
            </a:fld>
            <a:endParaRPr/>
          </a:p>
        </p:txBody>
      </p:sp>
      <p:sp>
        <p:nvSpPr>
          <p:cNvPr id="96" name="Google Shape;96;p6"/>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6"/>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7"/>
          <p:cNvSpPr txBox="1">
            <a:spLocks noGrp="1"/>
          </p:cNvSpPr>
          <p:nvPr>
            <p:ph type="body" idx="1"/>
          </p:nvPr>
        </p:nvSpPr>
        <p:spPr>
          <a:xfrm>
            <a:off x="1097281" y="2120900"/>
            <a:ext cx="4639800" cy="37482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1" name="Google Shape;101;p7"/>
          <p:cNvSpPr txBox="1">
            <a:spLocks noGrp="1"/>
          </p:cNvSpPr>
          <p:nvPr>
            <p:ph type="body" idx="2"/>
          </p:nvPr>
        </p:nvSpPr>
        <p:spPr>
          <a:xfrm>
            <a:off x="6515944" y="2120900"/>
            <a:ext cx="4639800" cy="37482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2" name="Google Shape;102;p7"/>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25BF9D3D-DB25-42F5-849D-19CBD8C71E4B}" type="datetime1">
              <a:rPr lang="ru-RU" smtClean="0"/>
              <a:t>16.06.2022</a:t>
            </a:fld>
            <a:endParaRPr/>
          </a:p>
        </p:txBody>
      </p:sp>
      <p:sp>
        <p:nvSpPr>
          <p:cNvPr id="103" name="Google Shape;103;p7"/>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7"/>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7" name="Google Shape;107;p8"/>
          <p:cNvSpPr txBox="1">
            <a:spLocks noGrp="1"/>
          </p:cNvSpPr>
          <p:nvPr>
            <p:ph type="body" idx="1"/>
          </p:nvPr>
        </p:nvSpPr>
        <p:spPr>
          <a:xfrm>
            <a:off x="1097281" y="2057400"/>
            <a:ext cx="46398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10000"/>
              </a:lnSpc>
              <a:spcBef>
                <a:spcPts val="1200"/>
              </a:spcBef>
              <a:spcAft>
                <a:spcPts val="0"/>
              </a:spcAft>
              <a:buSzPts val="2000"/>
              <a:buNone/>
              <a:defRPr sz="2000" b="0" cap="none">
                <a:solidFill>
                  <a:schemeClr val="dk1"/>
                </a:solidFill>
              </a:defRPr>
            </a:lvl1pPr>
            <a:lvl2pPr marL="914400" lvl="1" indent="-228600" algn="l" rtl="0">
              <a:lnSpc>
                <a:spcPct val="100000"/>
              </a:lnSpc>
              <a:spcBef>
                <a:spcPts val="200"/>
              </a:spcBef>
              <a:spcAft>
                <a:spcPts val="0"/>
              </a:spcAft>
              <a:buClr>
                <a:srgbClr val="3F3F3F"/>
              </a:buClr>
              <a:buSzPts val="2000"/>
              <a:buNone/>
              <a:defRPr sz="2000" b="1"/>
            </a:lvl2pPr>
            <a:lvl3pPr marL="1371600" lvl="2" indent="-228600" algn="l" rtl="0">
              <a:lnSpc>
                <a:spcPct val="100000"/>
              </a:lnSpc>
              <a:spcBef>
                <a:spcPts val="400"/>
              </a:spcBef>
              <a:spcAft>
                <a:spcPts val="0"/>
              </a:spcAft>
              <a:buClr>
                <a:srgbClr val="3F3F3F"/>
              </a:buClr>
              <a:buSzPts val="1800"/>
              <a:buNone/>
              <a:defRPr sz="1800" b="1"/>
            </a:lvl3pPr>
            <a:lvl4pPr marL="1828800" lvl="3" indent="-228600" algn="l" rtl="0">
              <a:lnSpc>
                <a:spcPct val="100000"/>
              </a:lnSpc>
              <a:spcBef>
                <a:spcPts val="400"/>
              </a:spcBef>
              <a:spcAft>
                <a:spcPts val="0"/>
              </a:spcAft>
              <a:buClr>
                <a:srgbClr val="3F3F3F"/>
              </a:buClr>
              <a:buSzPts val="1600"/>
              <a:buNone/>
              <a:defRPr sz="1600" b="1"/>
            </a:lvl4pPr>
            <a:lvl5pPr marL="2286000" lvl="4" indent="-228600" algn="l" rtl="0">
              <a:lnSpc>
                <a:spcPct val="100000"/>
              </a:lnSpc>
              <a:spcBef>
                <a:spcPts val="400"/>
              </a:spcBef>
              <a:spcAft>
                <a:spcPts val="0"/>
              </a:spcAft>
              <a:buClr>
                <a:srgbClr val="3F3F3F"/>
              </a:buClr>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108" name="Google Shape;108;p8"/>
          <p:cNvSpPr txBox="1">
            <a:spLocks noGrp="1"/>
          </p:cNvSpPr>
          <p:nvPr>
            <p:ph type="body" idx="2"/>
          </p:nvPr>
        </p:nvSpPr>
        <p:spPr>
          <a:xfrm>
            <a:off x="1097281" y="2958275"/>
            <a:ext cx="4639800" cy="29109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9" name="Google Shape;109;p8"/>
          <p:cNvSpPr txBox="1">
            <a:spLocks noGrp="1"/>
          </p:cNvSpPr>
          <p:nvPr>
            <p:ph type="body" idx="3"/>
          </p:nvPr>
        </p:nvSpPr>
        <p:spPr>
          <a:xfrm>
            <a:off x="6515944" y="2057400"/>
            <a:ext cx="46398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10000"/>
              </a:lnSpc>
              <a:spcBef>
                <a:spcPts val="1200"/>
              </a:spcBef>
              <a:spcAft>
                <a:spcPts val="0"/>
              </a:spcAft>
              <a:buSzPts val="2000"/>
              <a:buNone/>
              <a:defRPr sz="2000" b="0" cap="none">
                <a:solidFill>
                  <a:schemeClr val="dk1"/>
                </a:solidFill>
              </a:defRPr>
            </a:lvl1pPr>
            <a:lvl2pPr marL="914400" lvl="1" indent="-228600" algn="l" rtl="0">
              <a:lnSpc>
                <a:spcPct val="100000"/>
              </a:lnSpc>
              <a:spcBef>
                <a:spcPts val="200"/>
              </a:spcBef>
              <a:spcAft>
                <a:spcPts val="0"/>
              </a:spcAft>
              <a:buClr>
                <a:srgbClr val="3F3F3F"/>
              </a:buClr>
              <a:buSzPts val="2000"/>
              <a:buNone/>
              <a:defRPr sz="2000" b="1"/>
            </a:lvl2pPr>
            <a:lvl3pPr marL="1371600" lvl="2" indent="-228600" algn="l" rtl="0">
              <a:lnSpc>
                <a:spcPct val="100000"/>
              </a:lnSpc>
              <a:spcBef>
                <a:spcPts val="400"/>
              </a:spcBef>
              <a:spcAft>
                <a:spcPts val="0"/>
              </a:spcAft>
              <a:buClr>
                <a:srgbClr val="3F3F3F"/>
              </a:buClr>
              <a:buSzPts val="1800"/>
              <a:buNone/>
              <a:defRPr sz="1800" b="1"/>
            </a:lvl3pPr>
            <a:lvl4pPr marL="1828800" lvl="3" indent="-228600" algn="l" rtl="0">
              <a:lnSpc>
                <a:spcPct val="100000"/>
              </a:lnSpc>
              <a:spcBef>
                <a:spcPts val="400"/>
              </a:spcBef>
              <a:spcAft>
                <a:spcPts val="0"/>
              </a:spcAft>
              <a:buClr>
                <a:srgbClr val="3F3F3F"/>
              </a:buClr>
              <a:buSzPts val="1600"/>
              <a:buNone/>
              <a:defRPr sz="1600" b="1"/>
            </a:lvl4pPr>
            <a:lvl5pPr marL="2286000" lvl="4" indent="-228600" algn="l" rtl="0">
              <a:lnSpc>
                <a:spcPct val="100000"/>
              </a:lnSpc>
              <a:spcBef>
                <a:spcPts val="400"/>
              </a:spcBef>
              <a:spcAft>
                <a:spcPts val="0"/>
              </a:spcAft>
              <a:buClr>
                <a:srgbClr val="3F3F3F"/>
              </a:buClr>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110" name="Google Shape;110;p8"/>
          <p:cNvSpPr txBox="1">
            <a:spLocks noGrp="1"/>
          </p:cNvSpPr>
          <p:nvPr>
            <p:ph type="body" idx="4"/>
          </p:nvPr>
        </p:nvSpPr>
        <p:spPr>
          <a:xfrm>
            <a:off x="6515944" y="2958274"/>
            <a:ext cx="4639800" cy="29109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11" name="Google Shape;111;p8"/>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E06538CB-C53D-4CBE-8DC3-69C86C5A59F1}" type="datetime1">
              <a:rPr lang="ru-RU" smtClean="0"/>
              <a:t>16.06.2022</a:t>
            </a:fld>
            <a:endParaRPr/>
          </a:p>
        </p:txBody>
      </p:sp>
      <p:sp>
        <p:nvSpPr>
          <p:cNvPr id="112" name="Google Shape;112;p8"/>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8"/>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114"/>
        <p:cNvGrpSpPr/>
        <p:nvPr/>
      </p:nvGrpSpPr>
      <p:grpSpPr>
        <a:xfrm>
          <a:off x="0" y="0"/>
          <a:ext cx="0" cy="0"/>
          <a:chOff x="0" y="0"/>
          <a:chExt cx="0" cy="0"/>
        </a:xfrm>
      </p:grpSpPr>
      <p:sp>
        <p:nvSpPr>
          <p:cNvPr id="115" name="Google Shape;115;p9"/>
          <p:cNvSpPr/>
          <p:nvPr/>
        </p:nvSpPr>
        <p:spPr>
          <a:xfrm>
            <a:off x="16" y="0"/>
            <a:ext cx="4654200"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txBox="1">
            <a:spLocks noGrp="1"/>
          </p:cNvSpPr>
          <p:nvPr>
            <p:ph type="title"/>
          </p:nvPr>
        </p:nvSpPr>
        <p:spPr>
          <a:xfrm>
            <a:off x="643467" y="786384"/>
            <a:ext cx="3517500" cy="2094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FFFFFF"/>
              </a:buClr>
              <a:buSzPts val="3600"/>
              <a:buFont typeface="Bookman Old Style"/>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9"/>
          <p:cNvSpPr txBox="1">
            <a:spLocks noGrp="1"/>
          </p:cNvSpPr>
          <p:nvPr>
            <p:ph type="body" idx="1"/>
          </p:nvPr>
        </p:nvSpPr>
        <p:spPr>
          <a:xfrm>
            <a:off x="5458985" y="812799"/>
            <a:ext cx="5928300" cy="5294700"/>
          </a:xfrm>
          <a:prstGeom prst="rect">
            <a:avLst/>
          </a:prstGeom>
          <a:noFill/>
          <a:ln>
            <a:noFill/>
          </a:ln>
        </p:spPr>
        <p:txBody>
          <a:bodyPr spcFirstLastPara="1" wrap="square" lIns="0" tIns="45700" rIns="0" bIns="45700" anchor="t" anchorCtr="0">
            <a:normAutofit/>
          </a:bodyPr>
          <a:lstStyle>
            <a:lvl1pPr marL="457200" lvl="0" indent="-342900" algn="l" rtl="0">
              <a:lnSpc>
                <a:spcPct val="110000"/>
              </a:lnSpc>
              <a:spcBef>
                <a:spcPts val="1200"/>
              </a:spcBef>
              <a:spcAft>
                <a:spcPts val="0"/>
              </a:spcAft>
              <a:buSzPts val="1800"/>
              <a:buChar char=" "/>
              <a:defRPr/>
            </a:lvl1pPr>
            <a:lvl2pPr marL="914400" lvl="1" indent="-342900" algn="l" rtl="0">
              <a:lnSpc>
                <a:spcPct val="100000"/>
              </a:lnSpc>
              <a:spcBef>
                <a:spcPts val="200"/>
              </a:spcBef>
              <a:spcAft>
                <a:spcPts val="0"/>
              </a:spcAft>
              <a:buClr>
                <a:srgbClr val="3F3F3F"/>
              </a:buClr>
              <a:buSzPts val="1800"/>
              <a:buChar char="◦"/>
              <a:defRPr/>
            </a:lvl2pPr>
            <a:lvl3pPr marL="1371600" lvl="2" indent="-342900" algn="l" rtl="0">
              <a:lnSpc>
                <a:spcPct val="100000"/>
              </a:lnSpc>
              <a:spcBef>
                <a:spcPts val="400"/>
              </a:spcBef>
              <a:spcAft>
                <a:spcPts val="0"/>
              </a:spcAft>
              <a:buClr>
                <a:srgbClr val="3F3F3F"/>
              </a:buClr>
              <a:buSzPts val="1800"/>
              <a:buChar char="◦"/>
              <a:defRPr/>
            </a:lvl3pPr>
            <a:lvl4pPr marL="1828800" lvl="3" indent="-342900" algn="l" rtl="0">
              <a:lnSpc>
                <a:spcPct val="100000"/>
              </a:lnSpc>
              <a:spcBef>
                <a:spcPts val="400"/>
              </a:spcBef>
              <a:spcAft>
                <a:spcPts val="0"/>
              </a:spcAft>
              <a:buClr>
                <a:srgbClr val="3F3F3F"/>
              </a:buClr>
              <a:buSzPts val="1800"/>
              <a:buChar char="◦"/>
              <a:defRPr/>
            </a:lvl4pPr>
            <a:lvl5pPr marL="2286000" lvl="4" indent="-342900" algn="l" rtl="0">
              <a:lnSpc>
                <a:spcPct val="100000"/>
              </a:lnSpc>
              <a:spcBef>
                <a:spcPts val="400"/>
              </a:spcBef>
              <a:spcAft>
                <a:spcPts val="0"/>
              </a:spcAft>
              <a:buClr>
                <a:srgbClr val="3F3F3F"/>
              </a:buClr>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18" name="Google Shape;118;p9"/>
          <p:cNvSpPr txBox="1">
            <a:spLocks noGrp="1"/>
          </p:cNvSpPr>
          <p:nvPr>
            <p:ph type="body" idx="2"/>
          </p:nvPr>
        </p:nvSpPr>
        <p:spPr>
          <a:xfrm>
            <a:off x="643466" y="3043051"/>
            <a:ext cx="3517500" cy="30645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200"/>
              </a:spcBef>
              <a:spcAft>
                <a:spcPts val="0"/>
              </a:spcAft>
              <a:buSzPts val="1800"/>
              <a:buNone/>
              <a:defRPr sz="1800">
                <a:solidFill>
                  <a:srgbClr val="FFFFFF"/>
                </a:solidFill>
              </a:defRPr>
            </a:lvl1pPr>
            <a:lvl2pPr marL="914400" lvl="1" indent="-228600" algn="l" rtl="0">
              <a:lnSpc>
                <a:spcPct val="100000"/>
              </a:lnSpc>
              <a:spcBef>
                <a:spcPts val="200"/>
              </a:spcBef>
              <a:spcAft>
                <a:spcPts val="0"/>
              </a:spcAft>
              <a:buClr>
                <a:srgbClr val="3F3F3F"/>
              </a:buClr>
              <a:buSzPts val="1200"/>
              <a:buNone/>
              <a:defRPr sz="1200"/>
            </a:lvl2pPr>
            <a:lvl3pPr marL="1371600" lvl="2" indent="-228600" algn="l" rtl="0">
              <a:lnSpc>
                <a:spcPct val="100000"/>
              </a:lnSpc>
              <a:spcBef>
                <a:spcPts val="400"/>
              </a:spcBef>
              <a:spcAft>
                <a:spcPts val="0"/>
              </a:spcAft>
              <a:buClr>
                <a:srgbClr val="3F3F3F"/>
              </a:buClr>
              <a:buSzPts val="1000"/>
              <a:buNone/>
              <a:defRPr sz="1000"/>
            </a:lvl3pPr>
            <a:lvl4pPr marL="1828800" lvl="3" indent="-228600" algn="l" rtl="0">
              <a:lnSpc>
                <a:spcPct val="100000"/>
              </a:lnSpc>
              <a:spcBef>
                <a:spcPts val="400"/>
              </a:spcBef>
              <a:spcAft>
                <a:spcPts val="0"/>
              </a:spcAft>
              <a:buClr>
                <a:srgbClr val="3F3F3F"/>
              </a:buClr>
              <a:buSzPts val="900"/>
              <a:buNone/>
              <a:defRPr sz="900"/>
            </a:lvl4pPr>
            <a:lvl5pPr marL="2286000" lvl="4" indent="-228600" algn="l" rtl="0">
              <a:lnSpc>
                <a:spcPct val="100000"/>
              </a:lnSpc>
              <a:spcBef>
                <a:spcPts val="400"/>
              </a:spcBef>
              <a:spcAft>
                <a:spcPts val="0"/>
              </a:spcAft>
              <a:buClr>
                <a:srgbClr val="3F3F3F"/>
              </a:buClr>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119" name="Google Shape;119;p9"/>
          <p:cNvSpPr txBox="1">
            <a:spLocks noGrp="1"/>
          </p:cNvSpPr>
          <p:nvPr>
            <p:ph type="dt" idx="10"/>
          </p:nvPr>
        </p:nvSpPr>
        <p:spPr>
          <a:xfrm>
            <a:off x="643464" y="6446520"/>
            <a:ext cx="35175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1B3E8BE9-45A0-453B-87BC-361AF79064DF}" type="datetime1">
              <a:rPr lang="ru-RU" smtClean="0"/>
              <a:t>16.06.2022</a:t>
            </a:fld>
            <a:endParaRPr/>
          </a:p>
        </p:txBody>
      </p:sp>
      <p:sp>
        <p:nvSpPr>
          <p:cNvPr id="120" name="Google Shape;120;p9"/>
          <p:cNvSpPr txBox="1">
            <a:spLocks noGrp="1"/>
          </p:cNvSpPr>
          <p:nvPr>
            <p:ph type="ftr" idx="11"/>
          </p:nvPr>
        </p:nvSpPr>
        <p:spPr>
          <a:xfrm>
            <a:off x="5458984" y="6446520"/>
            <a:ext cx="53340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9"/>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a:solidFill>
                  <a:schemeClr val="dk2"/>
                </a:solidFill>
                <a:latin typeface="Source Sans Pro"/>
                <a:ea typeface="Source Sans Pro"/>
                <a:cs typeface="Source Sans Pro"/>
                <a:sym typeface="Source Sans Pro"/>
              </a:defRPr>
            </a:lvl1pPr>
            <a:lvl2pPr marL="0" marR="0" lvl="1" indent="0" algn="l" rtl="0">
              <a:spcBef>
                <a:spcPts val="0"/>
              </a:spcBef>
              <a:buNone/>
              <a:defRPr sz="800">
                <a:solidFill>
                  <a:schemeClr val="dk2"/>
                </a:solidFill>
                <a:latin typeface="Source Sans Pro"/>
                <a:ea typeface="Source Sans Pro"/>
                <a:cs typeface="Source Sans Pro"/>
                <a:sym typeface="Source Sans Pro"/>
              </a:defRPr>
            </a:lvl2pPr>
            <a:lvl3pPr marL="0" marR="0" lvl="2" indent="0" algn="l" rtl="0">
              <a:spcBef>
                <a:spcPts val="0"/>
              </a:spcBef>
              <a:buNone/>
              <a:defRPr sz="800">
                <a:solidFill>
                  <a:schemeClr val="dk2"/>
                </a:solidFill>
                <a:latin typeface="Source Sans Pro"/>
                <a:ea typeface="Source Sans Pro"/>
                <a:cs typeface="Source Sans Pro"/>
                <a:sym typeface="Source Sans Pro"/>
              </a:defRPr>
            </a:lvl3pPr>
            <a:lvl4pPr marL="0" marR="0" lvl="3" indent="0" algn="l" rtl="0">
              <a:spcBef>
                <a:spcPts val="0"/>
              </a:spcBef>
              <a:buNone/>
              <a:defRPr sz="800">
                <a:solidFill>
                  <a:schemeClr val="dk2"/>
                </a:solidFill>
                <a:latin typeface="Source Sans Pro"/>
                <a:ea typeface="Source Sans Pro"/>
                <a:cs typeface="Source Sans Pro"/>
                <a:sym typeface="Source Sans Pro"/>
              </a:defRPr>
            </a:lvl4pPr>
            <a:lvl5pPr marL="0" marR="0" lvl="4" indent="0" algn="l" rtl="0">
              <a:spcBef>
                <a:spcPts val="0"/>
              </a:spcBef>
              <a:buNone/>
              <a:defRPr sz="800">
                <a:solidFill>
                  <a:schemeClr val="dk2"/>
                </a:solidFill>
                <a:latin typeface="Source Sans Pro"/>
                <a:ea typeface="Source Sans Pro"/>
                <a:cs typeface="Source Sans Pro"/>
                <a:sym typeface="Source Sans Pro"/>
              </a:defRPr>
            </a:lvl5pPr>
            <a:lvl6pPr marL="0" marR="0" lvl="5" indent="0" algn="l" rtl="0">
              <a:spcBef>
                <a:spcPts val="0"/>
              </a:spcBef>
              <a:buNone/>
              <a:defRPr sz="800">
                <a:solidFill>
                  <a:schemeClr val="dk2"/>
                </a:solidFill>
                <a:latin typeface="Source Sans Pro"/>
                <a:ea typeface="Source Sans Pro"/>
                <a:cs typeface="Source Sans Pro"/>
                <a:sym typeface="Source Sans Pro"/>
              </a:defRPr>
            </a:lvl6pPr>
            <a:lvl7pPr marL="0" marR="0" lvl="6" indent="0" algn="l" rtl="0">
              <a:spcBef>
                <a:spcPts val="0"/>
              </a:spcBef>
              <a:buNone/>
              <a:defRPr sz="800">
                <a:solidFill>
                  <a:schemeClr val="dk2"/>
                </a:solidFill>
                <a:latin typeface="Source Sans Pro"/>
                <a:ea typeface="Source Sans Pro"/>
                <a:cs typeface="Source Sans Pro"/>
                <a:sym typeface="Source Sans Pro"/>
              </a:defRPr>
            </a:lvl7pPr>
            <a:lvl8pPr marL="0" marR="0" lvl="7" indent="0" algn="l" rtl="0">
              <a:spcBef>
                <a:spcPts val="0"/>
              </a:spcBef>
              <a:buNone/>
              <a:defRPr sz="800">
                <a:solidFill>
                  <a:schemeClr val="dk2"/>
                </a:solidFill>
                <a:latin typeface="Source Sans Pro"/>
                <a:ea typeface="Source Sans Pro"/>
                <a:cs typeface="Source Sans Pro"/>
                <a:sym typeface="Source Sans Pro"/>
              </a:defRPr>
            </a:lvl8pPr>
            <a:lvl9pPr marL="0" marR="0" lvl="8" indent="0" algn="l" rtl="0">
              <a:spcBef>
                <a:spcPts val="0"/>
              </a:spcBef>
              <a:buNone/>
              <a:defRPr sz="800">
                <a:solidFill>
                  <a:schemeClr val="dk2"/>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22"/>
        <p:cNvGrpSpPr/>
        <p:nvPr/>
      </p:nvGrpSpPr>
      <p:grpSpPr>
        <a:xfrm>
          <a:off x="0" y="0"/>
          <a:ext cx="0" cy="0"/>
          <a:chOff x="0" y="0"/>
          <a:chExt cx="0" cy="0"/>
        </a:xfrm>
      </p:grpSpPr>
      <p:sp>
        <p:nvSpPr>
          <p:cNvPr id="123" name="Google Shape;123;p10"/>
          <p:cNvSpPr/>
          <p:nvPr/>
        </p:nvSpPr>
        <p:spPr>
          <a:xfrm>
            <a:off x="1" y="4578350"/>
            <a:ext cx="12188700" cy="22797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a:spLocks noGrp="1"/>
          </p:cNvSpPr>
          <p:nvPr>
            <p:ph type="pic" idx="2"/>
          </p:nvPr>
        </p:nvSpPr>
        <p:spPr>
          <a:xfrm>
            <a:off x="16" y="0"/>
            <a:ext cx="12192000" cy="457830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Source Sans Pro"/>
                <a:ea typeface="Source Sans Pro"/>
                <a:cs typeface="Source Sans Pro"/>
                <a:sym typeface="Source Sans Pro"/>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Source Sans Pro"/>
                <a:ea typeface="Source Sans Pro"/>
                <a:cs typeface="Source Sans Pro"/>
                <a:sym typeface="Source Sans Pro"/>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Source Sans Pro"/>
                <a:ea typeface="Source Sans Pro"/>
                <a:cs typeface="Source Sans Pro"/>
                <a:sym typeface="Source Sans Pro"/>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Source Sans Pro"/>
                <a:ea typeface="Source Sans Pro"/>
                <a:cs typeface="Source Sans Pro"/>
                <a:sym typeface="Source Sans Pro"/>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Source Sans Pro"/>
                <a:ea typeface="Source Sans Pro"/>
                <a:cs typeface="Source Sans Pro"/>
                <a:sym typeface="Source Sans Pro"/>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Source Sans Pro"/>
                <a:ea typeface="Source Sans Pro"/>
                <a:cs typeface="Source Sans Pro"/>
                <a:sym typeface="Source Sans Pro"/>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Source Sans Pro"/>
                <a:ea typeface="Source Sans Pro"/>
                <a:cs typeface="Source Sans Pro"/>
                <a:sym typeface="Source Sans Pro"/>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Source Sans Pro"/>
                <a:ea typeface="Source Sans Pro"/>
                <a:cs typeface="Source Sans Pro"/>
                <a:sym typeface="Source Sans Pro"/>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Source Sans Pro"/>
                <a:ea typeface="Source Sans Pro"/>
                <a:cs typeface="Source Sans Pro"/>
                <a:sym typeface="Source Sans Pro"/>
              </a:defRPr>
            </a:lvl9pPr>
          </a:lstStyle>
          <a:p>
            <a:endParaRPr/>
          </a:p>
        </p:txBody>
      </p:sp>
      <p:sp>
        <p:nvSpPr>
          <p:cNvPr id="125" name="Google Shape;125;p10"/>
          <p:cNvSpPr txBox="1">
            <a:spLocks noGrp="1"/>
          </p:cNvSpPr>
          <p:nvPr>
            <p:ph type="title"/>
          </p:nvPr>
        </p:nvSpPr>
        <p:spPr>
          <a:xfrm>
            <a:off x="1097279" y="4799362"/>
            <a:ext cx="10113600" cy="743700"/>
          </a:xfrm>
          <a:prstGeom prst="rect">
            <a:avLst/>
          </a:prstGeom>
          <a:noFill/>
          <a:ln>
            <a:noFill/>
          </a:ln>
        </p:spPr>
        <p:txBody>
          <a:bodyPr spcFirstLastPara="1" wrap="square" lIns="91425" tIns="0" rIns="91425" bIns="0" anchor="b" anchorCtr="0"/>
          <a:lstStyle>
            <a:lvl1pPr lvl="0" algn="l" rtl="0">
              <a:lnSpc>
                <a:spcPct val="90000"/>
              </a:lnSpc>
              <a:spcBef>
                <a:spcPts val="0"/>
              </a:spcBef>
              <a:spcAft>
                <a:spcPts val="0"/>
              </a:spcAft>
              <a:buClr>
                <a:srgbClr val="FFFFFF"/>
              </a:buClr>
              <a:buSzPts val="3600"/>
              <a:buFont typeface="Bookman Old Style"/>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0"/>
          <p:cNvSpPr txBox="1">
            <a:spLocks noGrp="1"/>
          </p:cNvSpPr>
          <p:nvPr>
            <p:ph type="body" idx="1"/>
          </p:nvPr>
        </p:nvSpPr>
        <p:spPr>
          <a:xfrm>
            <a:off x="1097280" y="5715000"/>
            <a:ext cx="10113300" cy="609600"/>
          </a:xfrm>
          <a:prstGeom prst="rect">
            <a:avLst/>
          </a:prstGeom>
          <a:noFill/>
          <a:ln>
            <a:noFill/>
          </a:ln>
        </p:spPr>
        <p:txBody>
          <a:bodyPr spcFirstLastPara="1" wrap="square" lIns="91425" tIns="0" rIns="91425" bIns="0" anchor="t" anchorCtr="0">
            <a:normAutofit/>
          </a:bodyPr>
          <a:lstStyle>
            <a:lvl1pPr marL="457200" lvl="0" indent="-228600" algn="l" rtl="0">
              <a:lnSpc>
                <a:spcPct val="110000"/>
              </a:lnSpc>
              <a:spcBef>
                <a:spcPts val="0"/>
              </a:spcBef>
              <a:spcAft>
                <a:spcPts val="0"/>
              </a:spcAft>
              <a:buSzPts val="1800"/>
              <a:buNone/>
              <a:defRPr sz="1800">
                <a:solidFill>
                  <a:srgbClr val="FFFFFF"/>
                </a:solidFill>
              </a:defRPr>
            </a:lvl1pPr>
            <a:lvl2pPr marL="914400" lvl="1" indent="-228600" algn="l" rtl="0">
              <a:lnSpc>
                <a:spcPct val="100000"/>
              </a:lnSpc>
              <a:spcBef>
                <a:spcPts val="600"/>
              </a:spcBef>
              <a:spcAft>
                <a:spcPts val="0"/>
              </a:spcAft>
              <a:buClr>
                <a:srgbClr val="3F3F3F"/>
              </a:buClr>
              <a:buSzPts val="1200"/>
              <a:buNone/>
              <a:defRPr sz="1200"/>
            </a:lvl2pPr>
            <a:lvl3pPr marL="1371600" lvl="2" indent="-228600" algn="l" rtl="0">
              <a:lnSpc>
                <a:spcPct val="100000"/>
              </a:lnSpc>
              <a:spcBef>
                <a:spcPts val="400"/>
              </a:spcBef>
              <a:spcAft>
                <a:spcPts val="0"/>
              </a:spcAft>
              <a:buClr>
                <a:srgbClr val="3F3F3F"/>
              </a:buClr>
              <a:buSzPts val="1000"/>
              <a:buNone/>
              <a:defRPr sz="1000"/>
            </a:lvl3pPr>
            <a:lvl4pPr marL="1828800" lvl="3" indent="-228600" algn="l" rtl="0">
              <a:lnSpc>
                <a:spcPct val="100000"/>
              </a:lnSpc>
              <a:spcBef>
                <a:spcPts val="400"/>
              </a:spcBef>
              <a:spcAft>
                <a:spcPts val="0"/>
              </a:spcAft>
              <a:buClr>
                <a:srgbClr val="3F3F3F"/>
              </a:buClr>
              <a:buSzPts val="900"/>
              <a:buNone/>
              <a:defRPr sz="900"/>
            </a:lvl4pPr>
            <a:lvl5pPr marL="2286000" lvl="4" indent="-228600" algn="l" rtl="0">
              <a:lnSpc>
                <a:spcPct val="100000"/>
              </a:lnSpc>
              <a:spcBef>
                <a:spcPts val="400"/>
              </a:spcBef>
              <a:spcAft>
                <a:spcPts val="0"/>
              </a:spcAft>
              <a:buClr>
                <a:srgbClr val="3F3F3F"/>
              </a:buClr>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127" name="Google Shape;127;p10"/>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fld id="{528EC805-1024-460E-848A-3B2F285CFF69}" type="datetime1">
              <a:rPr lang="ru-RU" smtClean="0"/>
              <a:t>16.06.2022</a:t>
            </a:fld>
            <a:endParaRPr/>
          </a:p>
        </p:txBody>
      </p:sp>
      <p:sp>
        <p:nvSpPr>
          <p:cNvPr id="128" name="Google Shape;128;p10"/>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10"/>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9FAFA"/>
            </a:gs>
            <a:gs pos="74000">
              <a:srgbClr val="D1D7DE"/>
            </a:gs>
            <a:gs pos="83000">
              <a:srgbClr val="D1D7DE"/>
            </a:gs>
            <a:gs pos="100000">
              <a:srgbClr val="E0E4E8"/>
            </a:gs>
          </a:gsLst>
          <a:lin ang="5400012" scaled="0"/>
        </a:gradFill>
        <a:effectLst/>
      </p:bgPr>
    </p:bg>
    <p:spTree>
      <p:nvGrpSpPr>
        <p:cNvPr id="1" name="Shape 58"/>
        <p:cNvGrpSpPr/>
        <p:nvPr/>
      </p:nvGrpSpPr>
      <p:grpSpPr>
        <a:xfrm>
          <a:off x="0" y="0"/>
          <a:ext cx="0" cy="0"/>
          <a:chOff x="0" y="0"/>
          <a:chExt cx="0" cy="0"/>
        </a:xfrm>
      </p:grpSpPr>
      <p:sp>
        <p:nvSpPr>
          <p:cNvPr id="59" name="Google Shape;59;p1"/>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1" name="Google Shape;61;p1"/>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Source Sans Pro"/>
                <a:ea typeface="Source Sans Pro"/>
                <a:cs typeface="Source Sans Pro"/>
                <a:sym typeface="Source Sans Pro"/>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Source Sans Pro"/>
                <a:ea typeface="Source Sans Pro"/>
                <a:cs typeface="Source Sans Pro"/>
                <a:sym typeface="Source Sans Pro"/>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Source Sans Pro"/>
                <a:ea typeface="Source Sans Pro"/>
                <a:cs typeface="Source Sans Pro"/>
                <a:sym typeface="Source Sans Pro"/>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Source Sans Pro"/>
                <a:ea typeface="Source Sans Pro"/>
                <a:cs typeface="Source Sans Pro"/>
                <a:sym typeface="Source Sans Pro"/>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Source Sans Pro"/>
                <a:ea typeface="Source Sans Pro"/>
                <a:cs typeface="Source Sans Pro"/>
                <a:sym typeface="Source Sans Pro"/>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Source Sans Pro"/>
                <a:ea typeface="Source Sans Pro"/>
                <a:cs typeface="Source Sans Pro"/>
                <a:sym typeface="Source Sans Pro"/>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Source Sans Pro"/>
                <a:ea typeface="Source Sans Pro"/>
                <a:cs typeface="Source Sans Pro"/>
                <a:sym typeface="Source Sans Pro"/>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Source Sans Pro"/>
                <a:ea typeface="Source Sans Pro"/>
                <a:cs typeface="Source Sans Pro"/>
                <a:sym typeface="Source Sans Pro"/>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Source Sans Pro"/>
                <a:ea typeface="Source Sans Pro"/>
                <a:cs typeface="Source Sans Pro"/>
                <a:sym typeface="Source Sans Pro"/>
              </a:defRPr>
            </a:lvl9pPr>
          </a:lstStyle>
          <a:p>
            <a:endParaRPr/>
          </a:p>
        </p:txBody>
      </p:sp>
      <p:sp>
        <p:nvSpPr>
          <p:cNvPr id="62" name="Google Shape;62;p1"/>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800" b="0" i="0" u="none" strike="noStrike" cap="none">
                <a:solidFill>
                  <a:srgbClr val="FFFFFF"/>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fld id="{F9539FC3-754F-409C-B2B3-F5752294E9D2}" type="datetime1">
              <a:rPr lang="ru-RU" smtClean="0"/>
              <a:t>16.06.2022</a:t>
            </a:fld>
            <a:endParaRPr/>
          </a:p>
        </p:txBody>
      </p:sp>
      <p:sp>
        <p:nvSpPr>
          <p:cNvPr id="63" name="Google Shape;63;p1"/>
          <p:cNvSpPr txBox="1">
            <a:spLocks noGrp="1"/>
          </p:cNvSpPr>
          <p:nvPr>
            <p:ph type="ftr" idx="11"/>
          </p:nvPr>
        </p:nvSpPr>
        <p:spPr>
          <a:xfrm>
            <a:off x="1097279" y="6446839"/>
            <a:ext cx="68184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800" b="0" i="0" u="none" strike="noStrike" cap="none">
                <a:solidFill>
                  <a:srgbClr val="FFFFFF"/>
                </a:solidFill>
                <a:latin typeface="Source Sans Pro"/>
                <a:ea typeface="Source Sans Pro"/>
                <a:cs typeface="Source Sans Pro"/>
                <a:sym typeface="Source Sans Pro"/>
              </a:defRPr>
            </a:lvl1pPr>
            <a:lvl2pPr marR="0" lvl="1"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4" name="Google Shape;64;p1"/>
          <p:cNvSpPr txBox="1">
            <a:spLocks noGrp="1"/>
          </p:cNvSpPr>
          <p:nvPr>
            <p:ph type="sldNum" idx="12"/>
          </p:nvPr>
        </p:nvSpPr>
        <p:spPr>
          <a:xfrm>
            <a:off x="10993582" y="6446839"/>
            <a:ext cx="780000" cy="3651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buNone/>
              <a:defRPr sz="800" b="0" i="0" u="none" strike="noStrike" cap="none">
                <a:solidFill>
                  <a:srgbClr val="FFFFFF"/>
                </a:solidFill>
                <a:latin typeface="Source Sans Pro"/>
                <a:ea typeface="Source Sans Pro"/>
                <a:cs typeface="Source Sans Pro"/>
                <a:sym typeface="Source Sans Pro"/>
              </a:defRPr>
            </a:lvl2pPr>
            <a:lvl3pPr marL="0" marR="0" lvl="2" indent="0" algn="l" rtl="0">
              <a:spcBef>
                <a:spcPts val="0"/>
              </a:spcBef>
              <a:buNone/>
              <a:defRPr sz="800" b="0" i="0" u="none" strike="noStrike" cap="none">
                <a:solidFill>
                  <a:srgbClr val="FFFFFF"/>
                </a:solidFill>
                <a:latin typeface="Source Sans Pro"/>
                <a:ea typeface="Source Sans Pro"/>
                <a:cs typeface="Source Sans Pro"/>
                <a:sym typeface="Source Sans Pro"/>
              </a:defRPr>
            </a:lvl3pPr>
            <a:lvl4pPr marL="0" marR="0" lvl="3" indent="0" algn="l" rtl="0">
              <a:spcBef>
                <a:spcPts val="0"/>
              </a:spcBef>
              <a:buNone/>
              <a:defRPr sz="800" b="0" i="0" u="none" strike="noStrike" cap="none">
                <a:solidFill>
                  <a:srgbClr val="FFFFFF"/>
                </a:solidFill>
                <a:latin typeface="Source Sans Pro"/>
                <a:ea typeface="Source Sans Pro"/>
                <a:cs typeface="Source Sans Pro"/>
                <a:sym typeface="Source Sans Pro"/>
              </a:defRPr>
            </a:lvl4pPr>
            <a:lvl5pPr marL="0" marR="0" lvl="4" indent="0" algn="l" rtl="0">
              <a:spcBef>
                <a:spcPts val="0"/>
              </a:spcBef>
              <a:buNone/>
              <a:defRPr sz="800" b="0" i="0" u="none" strike="noStrike" cap="none">
                <a:solidFill>
                  <a:srgbClr val="FFFFFF"/>
                </a:solidFill>
                <a:latin typeface="Source Sans Pro"/>
                <a:ea typeface="Source Sans Pro"/>
                <a:cs typeface="Source Sans Pro"/>
                <a:sym typeface="Source Sans Pro"/>
              </a:defRPr>
            </a:lvl5pPr>
            <a:lvl6pPr marL="0" marR="0" lvl="5" indent="0" algn="l" rtl="0">
              <a:spcBef>
                <a:spcPts val="0"/>
              </a:spcBef>
              <a:buNone/>
              <a:defRPr sz="800" b="0" i="0" u="none" strike="noStrike" cap="none">
                <a:solidFill>
                  <a:srgbClr val="FFFFFF"/>
                </a:solidFill>
                <a:latin typeface="Source Sans Pro"/>
                <a:ea typeface="Source Sans Pro"/>
                <a:cs typeface="Source Sans Pro"/>
                <a:sym typeface="Source Sans Pro"/>
              </a:defRPr>
            </a:lvl6pPr>
            <a:lvl7pPr marL="0" marR="0" lvl="6" indent="0" algn="l" rtl="0">
              <a:spcBef>
                <a:spcPts val="0"/>
              </a:spcBef>
              <a:buNone/>
              <a:defRPr sz="800" b="0" i="0" u="none" strike="noStrike" cap="none">
                <a:solidFill>
                  <a:srgbClr val="FFFFFF"/>
                </a:solidFill>
                <a:latin typeface="Source Sans Pro"/>
                <a:ea typeface="Source Sans Pro"/>
                <a:cs typeface="Source Sans Pro"/>
                <a:sym typeface="Source Sans Pro"/>
              </a:defRPr>
            </a:lvl7pPr>
            <a:lvl8pPr marL="0" marR="0" lvl="7" indent="0" algn="l" rtl="0">
              <a:spcBef>
                <a:spcPts val="0"/>
              </a:spcBef>
              <a:buNone/>
              <a:defRPr sz="800" b="0" i="0" u="none" strike="noStrike" cap="none">
                <a:solidFill>
                  <a:srgbClr val="FFFFFF"/>
                </a:solidFill>
                <a:latin typeface="Source Sans Pro"/>
                <a:ea typeface="Source Sans Pro"/>
                <a:cs typeface="Source Sans Pro"/>
                <a:sym typeface="Source Sans Pro"/>
              </a:defRPr>
            </a:lvl8pPr>
            <a:lvl9pPr marL="0" marR="0" lvl="8" indent="0" algn="l" rtl="0">
              <a:spcBef>
                <a:spcPts val="0"/>
              </a:spcBef>
              <a:buNone/>
              <a:defRPr sz="800" b="0" i="0" u="none" strike="noStrike" cap="none">
                <a:solidFill>
                  <a:srgbClr val="FFFFFF"/>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US"/>
              <a:t>‹#›</a:t>
            </a:fld>
            <a:endParaRPr/>
          </a:p>
        </p:txBody>
      </p:sp>
      <p:cxnSp>
        <p:nvCxnSpPr>
          <p:cNvPr id="65" name="Google Shape;65;p1"/>
          <p:cNvCxnSpPr/>
          <p:nvPr/>
        </p:nvCxnSpPr>
        <p:spPr>
          <a:xfrm>
            <a:off x="1193532" y="1897380"/>
            <a:ext cx="996690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pyqt"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www.qt.i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ISgroup1/HTR_GUI_PyQt" TargetMode="External"/><Relationship Id="rId2" Type="http://schemas.openxmlformats.org/officeDocument/2006/relationships/hyperlink" Target="https://www.kaggle.com/datasets/vaibhao/handwritten-characters/code?datasetId=53376" TargetMode="External"/><Relationship Id="rId1" Type="http://schemas.openxmlformats.org/officeDocument/2006/relationships/slideLayout" Target="../slideLayouts/slideLayout2.xml"/><Relationship Id="rId4" Type="http://schemas.openxmlformats.org/officeDocument/2006/relationships/hyperlink" Target="https://j47fhtyzu3q5zaao.anvil.app/WGWQ3TPZMFB636QBLFANSC6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3"/>
          <p:cNvSpPr/>
          <p:nvPr/>
        </p:nvSpPr>
        <p:spPr>
          <a:xfrm>
            <a:off x="2" y="3"/>
            <a:ext cx="12192000" cy="6858000"/>
          </a:xfrm>
          <a:prstGeom prst="rect">
            <a:avLst/>
          </a:prstGeom>
          <a:gradFill>
            <a:gsLst>
              <a:gs pos="0">
                <a:srgbClr val="F9FAFA"/>
              </a:gs>
              <a:gs pos="74000">
                <a:srgbClr val="D1D7DE"/>
              </a:gs>
              <a:gs pos="83000">
                <a:srgbClr val="D1D7DE"/>
              </a:gs>
              <a:gs pos="100000">
                <a:srgbClr val="E0E4E8"/>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48" name="Google Shape;148;p13"/>
          <p:cNvSpPr txBox="1">
            <a:spLocks noGrp="1"/>
          </p:cNvSpPr>
          <p:nvPr>
            <p:ph type="ctrTitle"/>
          </p:nvPr>
        </p:nvSpPr>
        <p:spPr>
          <a:xfrm>
            <a:off x="5305785" y="394401"/>
            <a:ext cx="6253200" cy="368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7200"/>
              <a:buFont typeface="Bookman Old Style"/>
              <a:buNone/>
            </a:pPr>
            <a:r>
              <a:rPr lang="en-US" sz="7200"/>
              <a:t>Handwritten Text</a:t>
            </a:r>
            <a:br>
              <a:rPr lang="en-US" sz="7200"/>
            </a:br>
            <a:r>
              <a:rPr lang="en-US" sz="7200"/>
              <a:t>Recognition</a:t>
            </a:r>
            <a:endParaRPr sz="7200"/>
          </a:p>
        </p:txBody>
      </p:sp>
      <p:sp>
        <p:nvSpPr>
          <p:cNvPr id="149" name="Google Shape;149;p13"/>
          <p:cNvSpPr txBox="1">
            <a:spLocks noGrp="1"/>
          </p:cNvSpPr>
          <p:nvPr>
            <p:ph type="subTitle" idx="1"/>
          </p:nvPr>
        </p:nvSpPr>
        <p:spPr>
          <a:xfrm>
            <a:off x="5427754" y="4498926"/>
            <a:ext cx="6131400" cy="2107800"/>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SzPts val="440"/>
              <a:buNone/>
            </a:pPr>
            <a:r>
              <a:rPr lang="en-US" b="1">
                <a:solidFill>
                  <a:srgbClr val="262626"/>
                </a:solidFill>
                <a:latin typeface="Bookman Old Style"/>
                <a:ea typeface="Bookman Old Style"/>
                <a:cs typeface="Bookman Old Style"/>
                <a:sym typeface="Bookman Old Style"/>
              </a:rPr>
              <a:t>PREPARED BY:</a:t>
            </a:r>
            <a:endParaRPr/>
          </a:p>
          <a:p>
            <a:pPr marL="0" lvl="0" indent="0" algn="l" rtl="0">
              <a:lnSpc>
                <a:spcPct val="70000"/>
              </a:lnSpc>
              <a:spcBef>
                <a:spcPts val="0"/>
              </a:spcBef>
              <a:spcAft>
                <a:spcPts val="0"/>
              </a:spcAft>
              <a:buSzPts val="440"/>
              <a:buNone/>
            </a:pPr>
            <a:endParaRPr sz="3200" b="1">
              <a:latin typeface="Bookman Old Style"/>
              <a:ea typeface="Bookman Old Style"/>
              <a:cs typeface="Bookman Old Style"/>
              <a:sym typeface="Bookman Old Style"/>
            </a:endParaRPr>
          </a:p>
          <a:p>
            <a:pPr marL="0" lvl="0" indent="0" algn="l" rtl="0">
              <a:lnSpc>
                <a:spcPct val="90000"/>
              </a:lnSpc>
              <a:spcBef>
                <a:spcPts val="0"/>
              </a:spcBef>
              <a:spcAft>
                <a:spcPts val="0"/>
              </a:spcAft>
              <a:buSzPts val="440"/>
              <a:buNone/>
            </a:pPr>
            <a:r>
              <a:rPr lang="en-US">
                <a:latin typeface="Bookman Old Style"/>
                <a:ea typeface="Bookman Old Style"/>
                <a:cs typeface="Bookman Old Style"/>
                <a:sym typeface="Bookman Old Style"/>
              </a:rPr>
              <a:t>DMITRY BOGOSLOVTSEV</a:t>
            </a:r>
            <a:endParaRPr/>
          </a:p>
          <a:p>
            <a:pPr marL="0" lvl="0" indent="0" algn="l" rtl="0">
              <a:lnSpc>
                <a:spcPct val="90000"/>
              </a:lnSpc>
              <a:spcBef>
                <a:spcPts val="0"/>
              </a:spcBef>
              <a:spcAft>
                <a:spcPts val="0"/>
              </a:spcAft>
              <a:buSzPts val="440"/>
              <a:buNone/>
            </a:pPr>
            <a:r>
              <a:rPr lang="en-US">
                <a:latin typeface="Bookman Old Style"/>
                <a:ea typeface="Bookman Old Style"/>
                <a:cs typeface="Bookman Old Style"/>
                <a:sym typeface="Bookman Old Style"/>
              </a:rPr>
              <a:t>ALEXEY TROFIMOV</a:t>
            </a:r>
            <a:endParaRPr/>
          </a:p>
          <a:p>
            <a:pPr marL="0" lvl="0" indent="0" algn="l" rtl="0">
              <a:lnSpc>
                <a:spcPct val="90000"/>
              </a:lnSpc>
              <a:spcBef>
                <a:spcPts val="0"/>
              </a:spcBef>
              <a:spcAft>
                <a:spcPts val="0"/>
              </a:spcAft>
              <a:buSzPts val="440"/>
              <a:buNone/>
            </a:pPr>
            <a:r>
              <a:rPr lang="en-US">
                <a:latin typeface="Bookman Old Style"/>
                <a:ea typeface="Bookman Old Style"/>
                <a:cs typeface="Bookman Old Style"/>
                <a:sym typeface="Bookman Old Style"/>
              </a:rPr>
              <a:t>YURI MIRONOV</a:t>
            </a:r>
            <a:endParaRPr>
              <a:latin typeface="Bookman Old Style"/>
              <a:ea typeface="Bookman Old Style"/>
              <a:cs typeface="Bookman Old Style"/>
              <a:sym typeface="Bookman Old Style"/>
            </a:endParaRPr>
          </a:p>
          <a:p>
            <a:pPr marL="0" lvl="0" indent="0" algn="l" rtl="0">
              <a:lnSpc>
                <a:spcPct val="70000"/>
              </a:lnSpc>
              <a:spcBef>
                <a:spcPts val="0"/>
              </a:spcBef>
              <a:spcAft>
                <a:spcPts val="0"/>
              </a:spcAft>
              <a:buSzPts val="440"/>
              <a:buNone/>
            </a:pPr>
            <a:r>
              <a:rPr lang="en-US">
                <a:latin typeface="Bookman Old Style"/>
                <a:ea typeface="Bookman Old Style"/>
                <a:cs typeface="Bookman Old Style"/>
                <a:sym typeface="Bookman Old Style"/>
              </a:rPr>
              <a:t>FARID FATEKHOV</a:t>
            </a:r>
            <a:endParaRPr/>
          </a:p>
          <a:p>
            <a:pPr marL="0" lvl="0" indent="0" algn="l" rtl="0">
              <a:lnSpc>
                <a:spcPct val="100000"/>
              </a:lnSpc>
              <a:spcBef>
                <a:spcPts val="1200"/>
              </a:spcBef>
              <a:spcAft>
                <a:spcPts val="0"/>
              </a:spcAft>
              <a:buSzPts val="2400"/>
              <a:buNone/>
            </a:pPr>
            <a:endParaRPr>
              <a:solidFill>
                <a:srgbClr val="262626"/>
              </a:solidFill>
            </a:endParaRPr>
          </a:p>
        </p:txBody>
      </p:sp>
      <p:cxnSp>
        <p:nvCxnSpPr>
          <p:cNvPr id="150" name="Google Shape;150;p13"/>
          <p:cNvCxnSpPr/>
          <p:nvPr/>
        </p:nvCxnSpPr>
        <p:spPr>
          <a:xfrm>
            <a:off x="5427756" y="4498925"/>
            <a:ext cx="5636100" cy="0"/>
          </a:xfrm>
          <a:prstGeom prst="straightConnector1">
            <a:avLst/>
          </a:prstGeom>
          <a:noFill/>
          <a:ln w="12700" cap="flat" cmpd="sng">
            <a:solidFill>
              <a:srgbClr val="3F3F3F"/>
            </a:solidFill>
            <a:prstDash val="solid"/>
            <a:round/>
            <a:headEnd type="none" w="sm" len="sm"/>
            <a:tailEnd type="none" w="sm" len="sm"/>
          </a:ln>
        </p:spPr>
      </p:cxnSp>
      <p:pic>
        <p:nvPicPr>
          <p:cNvPr id="151" name="Google Shape;151;p13"/>
          <p:cNvPicPr preferRelativeResize="0"/>
          <p:nvPr/>
        </p:nvPicPr>
        <p:blipFill rotWithShape="1">
          <a:blip r:embed="rId3">
            <a:alphaModFix/>
          </a:blip>
          <a:srcRect/>
          <a:stretch/>
        </p:blipFill>
        <p:spPr>
          <a:xfrm>
            <a:off x="332370" y="319079"/>
            <a:ext cx="4462485" cy="5510221"/>
          </a:xfrm>
          <a:prstGeom prst="rect">
            <a:avLst/>
          </a:prstGeom>
          <a:noFill/>
          <a:ln>
            <a:noFill/>
          </a:ln>
        </p:spPr>
      </p:pic>
      <p:sp>
        <p:nvSpPr>
          <p:cNvPr id="2" name="Date Placeholder 1"/>
          <p:cNvSpPr>
            <a:spLocks noGrp="1"/>
          </p:cNvSpPr>
          <p:nvPr>
            <p:ph type="dt" idx="10"/>
          </p:nvPr>
        </p:nvSpPr>
        <p:spPr/>
        <p:txBody>
          <a:bodyPr/>
          <a:lstStyle/>
          <a:p>
            <a:fld id="{9EF3A5EF-0A8F-4339-A3A2-563DA196F13A}" type="datetime1">
              <a:rPr lang="ru-RU" smtClean="0"/>
              <a:t>16.06.2022</a:t>
            </a:fld>
            <a:endParaRPr lang="ru-RU"/>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ADD0DE35-D047-4F8C-8EF7-05A0B5898153}" type="datetime1">
              <a:rPr lang="ru-RU" smtClean="0"/>
              <a:t>16.06.2022</a:t>
            </a:fld>
            <a:endParaRPr dirty="0"/>
          </a:p>
        </p:txBody>
      </p:sp>
      <p:pic>
        <p:nvPicPr>
          <p:cNvPr id="4" name="Picture 3"/>
          <p:cNvPicPr>
            <a:picLocks noChangeAspect="1"/>
          </p:cNvPicPr>
          <p:nvPr/>
        </p:nvPicPr>
        <p:blipFill>
          <a:blip r:embed="rId3"/>
          <a:stretch>
            <a:fillRect/>
          </a:stretch>
        </p:blipFill>
        <p:spPr>
          <a:xfrm>
            <a:off x="122831" y="14979"/>
            <a:ext cx="11900848" cy="633371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22"/>
          <p:cNvPicPr preferRelativeResize="0"/>
          <p:nvPr/>
        </p:nvPicPr>
        <p:blipFill rotWithShape="1">
          <a:blip r:embed="rId3">
            <a:alphaModFix/>
          </a:blip>
          <a:srcRect/>
          <a:stretch/>
        </p:blipFill>
        <p:spPr>
          <a:xfrm>
            <a:off x="0" y="0"/>
            <a:ext cx="12191999" cy="6446839"/>
          </a:xfrm>
          <a:prstGeom prst="rect">
            <a:avLst/>
          </a:prstGeom>
          <a:noFill/>
          <a:ln>
            <a:noFill/>
          </a:ln>
        </p:spPr>
      </p:pic>
      <p:sp>
        <p:nvSpPr>
          <p:cNvPr id="4"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B655C92F-F587-4E71-8604-F72C7F705D9E}" type="datetime1">
              <a:rPr lang="ru-RU" smtClean="0"/>
              <a:t>16.06.2022</a:t>
            </a:fld>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7" name="Google Shape;217;p23"/>
          <p:cNvPicPr preferRelativeResize="0"/>
          <p:nvPr/>
        </p:nvPicPr>
        <p:blipFill rotWithShape="1">
          <a:blip r:embed="rId3">
            <a:alphaModFix/>
          </a:blip>
          <a:srcRect/>
          <a:stretch/>
        </p:blipFill>
        <p:spPr>
          <a:xfrm>
            <a:off x="42017" y="-1"/>
            <a:ext cx="12107965" cy="6315074"/>
          </a:xfrm>
          <a:prstGeom prst="rect">
            <a:avLst/>
          </a:prstGeom>
          <a:noFill/>
          <a:ln>
            <a:noFill/>
          </a:ln>
        </p:spPr>
      </p:pic>
      <p:sp>
        <p:nvSpPr>
          <p:cNvPr id="4"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C8EFB2EA-1C77-4E3C-A630-97D63AE66D15}" type="datetime1">
              <a:rPr lang="ru-RU" smtClean="0"/>
              <a:t>16.06.2022</a:t>
            </a:fld>
            <a:endParaRP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36" y="286603"/>
            <a:ext cx="11109277" cy="1450800"/>
          </a:xfrm>
        </p:spPr>
        <p:txBody>
          <a:bodyPr>
            <a:normAutofit/>
          </a:bodyPr>
          <a:lstStyle/>
          <a:p>
            <a:r>
              <a:rPr lang="en-US" sz="4800" dirty="0" smtClean="0"/>
              <a:t>Components needed for the solution</a:t>
            </a:r>
            <a:endParaRPr lang="ru-RU" sz="4800" dirty="0"/>
          </a:p>
        </p:txBody>
      </p:sp>
      <p:sp>
        <p:nvSpPr>
          <p:cNvPr id="3" name="Text Placeholder 2"/>
          <p:cNvSpPr>
            <a:spLocks noGrp="1"/>
          </p:cNvSpPr>
          <p:nvPr>
            <p:ph type="body" idx="1"/>
          </p:nvPr>
        </p:nvSpPr>
        <p:spPr>
          <a:xfrm>
            <a:off x="742439" y="2258327"/>
            <a:ext cx="9684450" cy="3760800"/>
          </a:xfrm>
        </p:spPr>
        <p:txBody>
          <a:bodyPr/>
          <a:lstStyle/>
          <a:p>
            <a:pPr lvl="0"/>
            <a:r>
              <a:rPr lang="en-US" sz="2000" dirty="0" smtClean="0">
                <a:latin typeface="Bookman Old Style" panose="02050604050505020204" pitchFamily="18" charset="0"/>
              </a:rPr>
              <a:t>1. Dataset.</a:t>
            </a:r>
            <a:endParaRPr lang="ru-RU" sz="2000" dirty="0" smtClean="0">
              <a:latin typeface="Bookman Old Style" panose="02050604050505020204" pitchFamily="18" charset="0"/>
            </a:endParaRPr>
          </a:p>
          <a:p>
            <a:pPr lvl="0"/>
            <a:r>
              <a:rPr lang="ru-RU" sz="2000" dirty="0" smtClean="0">
                <a:latin typeface="Bookman Old Style" panose="02050604050505020204" pitchFamily="18" charset="0"/>
              </a:rPr>
              <a:t>2. </a:t>
            </a:r>
            <a:r>
              <a:rPr lang="en-US" sz="2000" dirty="0" smtClean="0">
                <a:latin typeface="Bookman Old Style" panose="02050604050505020204" pitchFamily="18" charset="0"/>
              </a:rPr>
              <a:t>Trained Convolutional Neural Network (CNN).</a:t>
            </a:r>
          </a:p>
          <a:p>
            <a:pPr lvl="0"/>
            <a:r>
              <a:rPr lang="en-US" sz="2000" dirty="0" smtClean="0">
                <a:latin typeface="Bookman Old Style" panose="02050604050505020204" pitchFamily="18" charset="0"/>
              </a:rPr>
              <a:t>3. Knowledge base (KB) where we are parsing hyper-parameters.</a:t>
            </a:r>
          </a:p>
          <a:p>
            <a:pPr lvl="0"/>
            <a:r>
              <a:rPr lang="en-US" sz="2000" dirty="0" smtClean="0">
                <a:latin typeface="Bookman Old Style" panose="02050604050505020204" pitchFamily="18" charset="0"/>
              </a:rPr>
              <a:t>4. Server/Client interactions with the help of web application.</a:t>
            </a:r>
          </a:p>
          <a:p>
            <a:endParaRPr lang="ru-RU" dirty="0"/>
          </a:p>
        </p:txBody>
      </p:sp>
      <p:sp>
        <p:nvSpPr>
          <p:cNvPr id="4" name="Date Placeholder 3"/>
          <p:cNvSpPr>
            <a:spLocks noGrp="1"/>
          </p:cNvSpPr>
          <p:nvPr>
            <p:ph type="dt" idx="10"/>
          </p:nvPr>
        </p:nvSpPr>
        <p:spPr/>
        <p:txBody>
          <a:bodyPr/>
          <a:lstStyle/>
          <a:p>
            <a:fld id="{7CE26D11-909F-478A-AA46-20AFB448EA0C}" type="datetime1">
              <a:rPr lang="ru-RU" smtClean="0"/>
              <a:t>16.06.2022</a:t>
            </a:fld>
            <a:endParaRPr lang="ru-RU"/>
          </a:p>
        </p:txBody>
      </p:sp>
    </p:spTree>
    <p:extLst>
      <p:ext uri="{BB962C8B-B14F-4D97-AF65-F5344CB8AC3E}">
        <p14:creationId xmlns:p14="http://schemas.microsoft.com/office/powerpoint/2010/main" val="336434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001" y="354842"/>
            <a:ext cx="5876725" cy="750627"/>
          </a:xfrm>
        </p:spPr>
        <p:txBody>
          <a:bodyPr>
            <a:normAutofit/>
          </a:bodyPr>
          <a:lstStyle/>
          <a:p>
            <a:r>
              <a:rPr lang="en-US" sz="4800" dirty="0" smtClean="0"/>
              <a:t>Swimlane diagram</a:t>
            </a:r>
            <a:endParaRPr lang="ru-RU" sz="4800" dirty="0"/>
          </a:p>
        </p:txBody>
      </p:sp>
      <p:pic>
        <p:nvPicPr>
          <p:cNvPr id="4" name="Picture 3"/>
          <p:cNvPicPr>
            <a:picLocks noChangeAspect="1"/>
          </p:cNvPicPr>
          <p:nvPr/>
        </p:nvPicPr>
        <p:blipFill>
          <a:blip r:embed="rId2"/>
          <a:stretch>
            <a:fillRect/>
          </a:stretch>
        </p:blipFill>
        <p:spPr>
          <a:xfrm>
            <a:off x="354842" y="1049340"/>
            <a:ext cx="11532357" cy="5310430"/>
          </a:xfrm>
          <a:prstGeom prst="rect">
            <a:avLst/>
          </a:prstGeom>
        </p:spPr>
      </p:pic>
      <p:sp>
        <p:nvSpPr>
          <p:cNvPr id="5" name="Date Placeholder 4"/>
          <p:cNvSpPr>
            <a:spLocks noGrp="1"/>
          </p:cNvSpPr>
          <p:nvPr>
            <p:ph type="dt" idx="10"/>
          </p:nvPr>
        </p:nvSpPr>
        <p:spPr/>
        <p:txBody>
          <a:bodyPr/>
          <a:lstStyle/>
          <a:p>
            <a:fld id="{F23B0ABB-08F7-4B49-84A1-967363252494}" type="datetime1">
              <a:rPr lang="ru-RU" smtClean="0"/>
              <a:t>16.06.2022</a:t>
            </a:fld>
            <a:endParaRPr lang="ru-RU"/>
          </a:p>
        </p:txBody>
      </p:sp>
    </p:spTree>
    <p:extLst>
      <p:ext uri="{BB962C8B-B14F-4D97-AF65-F5344CB8AC3E}">
        <p14:creationId xmlns:p14="http://schemas.microsoft.com/office/powerpoint/2010/main" val="1524649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772732" y="579548"/>
            <a:ext cx="10882649" cy="832121"/>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3F3F3F"/>
              </a:buClr>
              <a:buSzPts val="4230"/>
              <a:buFont typeface="Bookman Old Style"/>
              <a:buNone/>
            </a:pPr>
            <a:r>
              <a:rPr lang="en-US" sz="4230" dirty="0" smtClean="0"/>
              <a:t>Basic </a:t>
            </a:r>
            <a:r>
              <a:rPr lang="en-US" sz="4230" dirty="0"/>
              <a:t>Python Libraries we used in the project</a:t>
            </a:r>
            <a:endParaRPr sz="4230" dirty="0"/>
          </a:p>
        </p:txBody>
      </p:sp>
      <p:pic>
        <p:nvPicPr>
          <p:cNvPr id="224" name="Google Shape;224;p24"/>
          <p:cNvPicPr preferRelativeResize="0"/>
          <p:nvPr/>
        </p:nvPicPr>
        <p:blipFill rotWithShape="1">
          <a:blip r:embed="rId3">
            <a:alphaModFix/>
          </a:blip>
          <a:srcRect/>
          <a:stretch/>
        </p:blipFill>
        <p:spPr>
          <a:xfrm>
            <a:off x="8218426" y="2036064"/>
            <a:ext cx="2092169" cy="802656"/>
          </a:xfrm>
          <a:prstGeom prst="rect">
            <a:avLst/>
          </a:prstGeom>
          <a:noFill/>
          <a:ln>
            <a:noFill/>
          </a:ln>
        </p:spPr>
      </p:pic>
      <p:pic>
        <p:nvPicPr>
          <p:cNvPr id="225" name="Google Shape;225;p24"/>
          <p:cNvPicPr preferRelativeResize="0"/>
          <p:nvPr/>
        </p:nvPicPr>
        <p:blipFill rotWithShape="1">
          <a:blip r:embed="rId4">
            <a:alphaModFix/>
          </a:blip>
          <a:srcRect/>
          <a:stretch/>
        </p:blipFill>
        <p:spPr>
          <a:xfrm>
            <a:off x="6934874" y="2036064"/>
            <a:ext cx="1181265" cy="1276528"/>
          </a:xfrm>
          <a:prstGeom prst="rect">
            <a:avLst/>
          </a:prstGeom>
          <a:noFill/>
          <a:ln>
            <a:noFill/>
          </a:ln>
        </p:spPr>
      </p:pic>
      <p:pic>
        <p:nvPicPr>
          <p:cNvPr id="226" name="Google Shape;226;p24"/>
          <p:cNvPicPr preferRelativeResize="0"/>
          <p:nvPr/>
        </p:nvPicPr>
        <p:blipFill rotWithShape="1">
          <a:blip r:embed="rId5">
            <a:alphaModFix/>
          </a:blip>
          <a:srcRect/>
          <a:stretch/>
        </p:blipFill>
        <p:spPr>
          <a:xfrm>
            <a:off x="1097281" y="2036064"/>
            <a:ext cx="5748661" cy="3334221"/>
          </a:xfrm>
          <a:prstGeom prst="rect">
            <a:avLst/>
          </a:prstGeom>
          <a:noFill/>
          <a:ln>
            <a:noFill/>
          </a:ln>
        </p:spPr>
      </p:pic>
      <p:pic>
        <p:nvPicPr>
          <p:cNvPr id="227" name="Google Shape;227;p24"/>
          <p:cNvPicPr preferRelativeResize="0"/>
          <p:nvPr/>
        </p:nvPicPr>
        <p:blipFill rotWithShape="1">
          <a:blip r:embed="rId6">
            <a:alphaModFix/>
          </a:blip>
          <a:srcRect/>
          <a:stretch/>
        </p:blipFill>
        <p:spPr>
          <a:xfrm>
            <a:off x="6934874" y="3429000"/>
            <a:ext cx="5060932" cy="1941286"/>
          </a:xfrm>
          <a:prstGeom prst="rect">
            <a:avLst/>
          </a:prstGeom>
          <a:noFill/>
          <a:ln>
            <a:noFill/>
          </a:ln>
        </p:spPr>
      </p:pic>
      <p:sp>
        <p:nvSpPr>
          <p:cNvPr id="10"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2E536692-8B81-47E3-8167-F94A36E6EEAD}" type="datetime1">
              <a:rPr lang="ru-RU" smtClean="0"/>
              <a:t>16.06.2022</a:t>
            </a:fld>
            <a:endParaRPr dirty="0"/>
          </a:p>
        </p:txBody>
      </p:sp>
      <p:pic>
        <p:nvPicPr>
          <p:cNvPr id="2" name="Picture 1"/>
          <p:cNvPicPr>
            <a:picLocks noChangeAspect="1"/>
          </p:cNvPicPr>
          <p:nvPr/>
        </p:nvPicPr>
        <p:blipFill>
          <a:blip r:embed="rId7"/>
          <a:stretch>
            <a:fillRect/>
          </a:stretch>
        </p:blipFill>
        <p:spPr>
          <a:xfrm>
            <a:off x="1103945" y="5381885"/>
            <a:ext cx="2931172" cy="882437"/>
          </a:xfrm>
          <a:prstGeom prst="rect">
            <a:avLst/>
          </a:prstGeom>
        </p:spPr>
      </p:pic>
      <p:pic>
        <p:nvPicPr>
          <p:cNvPr id="3" name="Picture 2"/>
          <p:cNvPicPr>
            <a:picLocks noChangeAspect="1"/>
          </p:cNvPicPr>
          <p:nvPr/>
        </p:nvPicPr>
        <p:blipFill>
          <a:blip r:embed="rId8"/>
          <a:stretch>
            <a:fillRect/>
          </a:stretch>
        </p:blipFill>
        <p:spPr>
          <a:xfrm>
            <a:off x="8215953" y="2837845"/>
            <a:ext cx="2129050" cy="569484"/>
          </a:xfrm>
          <a:prstGeom prst="rect">
            <a:avLst/>
          </a:prstGeom>
        </p:spPr>
      </p:pic>
      <p:pic>
        <p:nvPicPr>
          <p:cNvPr id="4" name="Picture 3"/>
          <p:cNvPicPr>
            <a:picLocks noChangeAspect="1"/>
          </p:cNvPicPr>
          <p:nvPr/>
        </p:nvPicPr>
        <p:blipFill>
          <a:blip r:embed="rId9"/>
          <a:stretch>
            <a:fillRect/>
          </a:stretch>
        </p:blipFill>
        <p:spPr>
          <a:xfrm>
            <a:off x="4069290" y="5381311"/>
            <a:ext cx="1970901" cy="88489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Neural Network description</a:t>
            </a:r>
            <a:endParaRPr lang="ru-RU" dirty="0"/>
          </a:p>
        </p:txBody>
      </p:sp>
      <p:pic>
        <p:nvPicPr>
          <p:cNvPr id="4" name="Picture 3"/>
          <p:cNvPicPr>
            <a:picLocks noChangeAspect="1"/>
          </p:cNvPicPr>
          <p:nvPr/>
        </p:nvPicPr>
        <p:blipFill>
          <a:blip r:embed="rId2"/>
          <a:stretch>
            <a:fillRect/>
          </a:stretch>
        </p:blipFill>
        <p:spPr>
          <a:xfrm>
            <a:off x="9430603" y="-1"/>
            <a:ext cx="2761397" cy="1910687"/>
          </a:xfrm>
          <a:prstGeom prst="rect">
            <a:avLst/>
          </a:prstGeom>
        </p:spPr>
      </p:pic>
      <p:sp>
        <p:nvSpPr>
          <p:cNvPr id="5" name="Date Placeholder 4"/>
          <p:cNvSpPr>
            <a:spLocks noGrp="1"/>
          </p:cNvSpPr>
          <p:nvPr>
            <p:ph type="dt" idx="10"/>
          </p:nvPr>
        </p:nvSpPr>
        <p:spPr/>
        <p:txBody>
          <a:bodyPr/>
          <a:lstStyle/>
          <a:p>
            <a:fld id="{D831B21A-D178-4D0F-9171-02B61BE86B8E}" type="datetime1">
              <a:rPr lang="ru-RU" smtClean="0"/>
              <a:t>16.06.2022</a:t>
            </a:fld>
            <a:endParaRPr lang="ru-RU"/>
          </a:p>
        </p:txBody>
      </p:sp>
    </p:spTree>
    <p:extLst>
      <p:ext uri="{BB962C8B-B14F-4D97-AF65-F5344CB8AC3E}">
        <p14:creationId xmlns:p14="http://schemas.microsoft.com/office/powerpoint/2010/main" val="3874761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3486A009-02A7-4E4C-AFE8-04D60D64FEA4}"/>
              </a:ext>
            </a:extLst>
          </p:cNvPr>
          <p:cNvSpPr>
            <a:spLocks noGrp="1"/>
          </p:cNvSpPr>
          <p:nvPr>
            <p:ph type="title"/>
          </p:nvPr>
        </p:nvSpPr>
        <p:spPr>
          <a:xfrm>
            <a:off x="1097280" y="286604"/>
            <a:ext cx="10058400" cy="702304"/>
          </a:xfrm>
        </p:spPr>
        <p:txBody>
          <a:bodyPr>
            <a:normAutofit fontScale="90000"/>
          </a:bodyPr>
          <a:lstStyle/>
          <a:p>
            <a:r>
              <a:rPr lang="en-US" dirty="0"/>
              <a:t>Data reading and preprocessing</a:t>
            </a:r>
            <a:endParaRPr lang="ru-RU" dirty="0"/>
          </a:p>
        </p:txBody>
      </p:sp>
      <p:pic>
        <p:nvPicPr>
          <p:cNvPr id="6" name="Объект 5">
            <a:extLst>
              <a:ext uri="{FF2B5EF4-FFF2-40B4-BE49-F238E27FC236}">
                <a16:creationId xmlns:a16="http://schemas.microsoft.com/office/drawing/2014/main" xmlns="" id="{B4FCC4D8-E0EB-4EE1-82C1-0C9EC5A60535}"/>
              </a:ext>
            </a:extLst>
          </p:cNvPr>
          <p:cNvPicPr>
            <a:picLocks noGrp="1" noChangeAspect="1"/>
          </p:cNvPicPr>
          <p:nvPr>
            <p:ph idx="1"/>
          </p:nvPr>
        </p:nvPicPr>
        <p:blipFill>
          <a:blip r:embed="rId2"/>
          <a:stretch>
            <a:fillRect/>
          </a:stretch>
        </p:blipFill>
        <p:spPr>
          <a:xfrm>
            <a:off x="240031" y="988908"/>
            <a:ext cx="5532120" cy="2237067"/>
          </a:xfrm>
        </p:spPr>
      </p:pic>
      <p:sp>
        <p:nvSpPr>
          <p:cNvPr id="4" name="Дата 3">
            <a:extLst>
              <a:ext uri="{FF2B5EF4-FFF2-40B4-BE49-F238E27FC236}">
                <a16:creationId xmlns:a16="http://schemas.microsoft.com/office/drawing/2014/main" xmlns="" id="{49FC9B83-C99B-4420-BA83-A461C78125A7}"/>
              </a:ext>
            </a:extLst>
          </p:cNvPr>
          <p:cNvSpPr>
            <a:spLocks noGrp="1"/>
          </p:cNvSpPr>
          <p:nvPr>
            <p:ph type="dt" sz="half" idx="10"/>
          </p:nvPr>
        </p:nvSpPr>
        <p:spPr/>
        <p:txBody>
          <a:bodyPr/>
          <a:lstStyle/>
          <a:p>
            <a:pPr rtl="0"/>
            <a:fld id="{7AFDC62E-12A4-421A-9041-47098074C316}" type="datetime1">
              <a:rPr lang="ru-RU" smtClean="0"/>
              <a:t>16.06.2022</a:t>
            </a:fld>
            <a:endParaRPr lang="en-US" dirty="0"/>
          </a:p>
        </p:txBody>
      </p:sp>
      <p:pic>
        <p:nvPicPr>
          <p:cNvPr id="8" name="Рисунок 7">
            <a:extLst>
              <a:ext uri="{FF2B5EF4-FFF2-40B4-BE49-F238E27FC236}">
                <a16:creationId xmlns:a16="http://schemas.microsoft.com/office/drawing/2014/main" xmlns="" id="{66059BC9-FE1C-402A-99F5-8E49C9427F99}"/>
              </a:ext>
            </a:extLst>
          </p:cNvPr>
          <p:cNvPicPr>
            <a:picLocks noChangeAspect="1"/>
          </p:cNvPicPr>
          <p:nvPr/>
        </p:nvPicPr>
        <p:blipFill>
          <a:blip r:embed="rId3"/>
          <a:stretch>
            <a:fillRect/>
          </a:stretch>
        </p:blipFill>
        <p:spPr>
          <a:xfrm>
            <a:off x="5772151" y="988907"/>
            <a:ext cx="5383529" cy="2237067"/>
          </a:xfrm>
          <a:prstGeom prst="rect">
            <a:avLst/>
          </a:prstGeom>
        </p:spPr>
      </p:pic>
      <p:sp>
        <p:nvSpPr>
          <p:cNvPr id="11" name="TextBox 10">
            <a:extLst>
              <a:ext uri="{FF2B5EF4-FFF2-40B4-BE49-F238E27FC236}">
                <a16:creationId xmlns:a16="http://schemas.microsoft.com/office/drawing/2014/main" xmlns="" id="{F7AA93E2-4627-4F6B-9EFB-47022478BD34}"/>
              </a:ext>
            </a:extLst>
          </p:cNvPr>
          <p:cNvSpPr txBox="1"/>
          <p:nvPr/>
        </p:nvSpPr>
        <p:spPr>
          <a:xfrm>
            <a:off x="240031" y="3411066"/>
            <a:ext cx="11685269" cy="707886"/>
          </a:xfrm>
          <a:prstGeom prst="rect">
            <a:avLst/>
          </a:prstGeom>
          <a:noFill/>
        </p:spPr>
        <p:txBody>
          <a:bodyPr wrap="square" rtlCol="0">
            <a:spAutoFit/>
          </a:bodyPr>
          <a:lstStyle/>
          <a:p>
            <a:r>
              <a:rPr lang="en-US" sz="2000" dirty="0"/>
              <a:t>Firstly we upload images and labels from our dataset avoiding symbols and numbers. By doing that we also resizing image to 32x32 pixels. </a:t>
            </a:r>
            <a:endParaRPr lang="ru-RU" sz="2000" dirty="0"/>
          </a:p>
        </p:txBody>
      </p:sp>
      <p:pic>
        <p:nvPicPr>
          <p:cNvPr id="13" name="Рисунок 12">
            <a:extLst>
              <a:ext uri="{FF2B5EF4-FFF2-40B4-BE49-F238E27FC236}">
                <a16:creationId xmlns:a16="http://schemas.microsoft.com/office/drawing/2014/main" xmlns="" id="{A5C53362-0E2C-443C-A53E-3424FB48F874}"/>
              </a:ext>
            </a:extLst>
          </p:cNvPr>
          <p:cNvPicPr>
            <a:picLocks noChangeAspect="1"/>
          </p:cNvPicPr>
          <p:nvPr/>
        </p:nvPicPr>
        <p:blipFill>
          <a:blip r:embed="rId4"/>
          <a:stretch>
            <a:fillRect/>
          </a:stretch>
        </p:blipFill>
        <p:spPr>
          <a:xfrm>
            <a:off x="240031" y="4142006"/>
            <a:ext cx="1803900" cy="372843"/>
          </a:xfrm>
          <a:prstGeom prst="rect">
            <a:avLst/>
          </a:prstGeom>
        </p:spPr>
      </p:pic>
      <p:pic>
        <p:nvPicPr>
          <p:cNvPr id="15" name="Рисунок 14">
            <a:extLst>
              <a:ext uri="{FF2B5EF4-FFF2-40B4-BE49-F238E27FC236}">
                <a16:creationId xmlns:a16="http://schemas.microsoft.com/office/drawing/2014/main" xmlns="" id="{996791CE-6999-460C-8F6D-A83D489370F3}"/>
              </a:ext>
            </a:extLst>
          </p:cNvPr>
          <p:cNvPicPr>
            <a:picLocks noChangeAspect="1"/>
          </p:cNvPicPr>
          <p:nvPr/>
        </p:nvPicPr>
        <p:blipFill>
          <a:blip r:embed="rId5"/>
          <a:stretch>
            <a:fillRect/>
          </a:stretch>
        </p:blipFill>
        <p:spPr>
          <a:xfrm>
            <a:off x="2043931" y="4127984"/>
            <a:ext cx="2310833" cy="850433"/>
          </a:xfrm>
          <a:prstGeom prst="rect">
            <a:avLst/>
          </a:prstGeom>
        </p:spPr>
      </p:pic>
      <p:pic>
        <p:nvPicPr>
          <p:cNvPr id="19" name="Рисунок 18">
            <a:extLst>
              <a:ext uri="{FF2B5EF4-FFF2-40B4-BE49-F238E27FC236}">
                <a16:creationId xmlns:a16="http://schemas.microsoft.com/office/drawing/2014/main" xmlns="" id="{15C5D169-F752-4ED6-B40A-4FF077BF29B7}"/>
              </a:ext>
            </a:extLst>
          </p:cNvPr>
          <p:cNvPicPr>
            <a:picLocks noChangeAspect="1"/>
          </p:cNvPicPr>
          <p:nvPr/>
        </p:nvPicPr>
        <p:blipFill>
          <a:blip r:embed="rId6"/>
          <a:stretch>
            <a:fillRect/>
          </a:stretch>
        </p:blipFill>
        <p:spPr>
          <a:xfrm>
            <a:off x="4354765" y="4120327"/>
            <a:ext cx="2179386" cy="864743"/>
          </a:xfrm>
          <a:prstGeom prst="rect">
            <a:avLst/>
          </a:prstGeom>
        </p:spPr>
      </p:pic>
      <p:sp>
        <p:nvSpPr>
          <p:cNvPr id="20" name="TextBox 19">
            <a:extLst>
              <a:ext uri="{FF2B5EF4-FFF2-40B4-BE49-F238E27FC236}">
                <a16:creationId xmlns:a16="http://schemas.microsoft.com/office/drawing/2014/main" xmlns="" id="{6A61A35E-E2A0-4D7F-BFDF-459BA7E533D6}"/>
              </a:ext>
            </a:extLst>
          </p:cNvPr>
          <p:cNvSpPr txBox="1"/>
          <p:nvPr/>
        </p:nvSpPr>
        <p:spPr>
          <a:xfrm>
            <a:off x="240031" y="4985069"/>
            <a:ext cx="11695459" cy="707886"/>
          </a:xfrm>
          <a:prstGeom prst="rect">
            <a:avLst/>
          </a:prstGeom>
          <a:noFill/>
        </p:spPr>
        <p:txBody>
          <a:bodyPr wrap="square" rtlCol="0">
            <a:spAutoFit/>
          </a:bodyPr>
          <a:lstStyle/>
          <a:p>
            <a:r>
              <a:rPr lang="en-US" sz="2000" dirty="0"/>
              <a:t>Then we shuffle the data and separating the features from labels. After that we need to save our labels (they will be needed further).</a:t>
            </a:r>
            <a:endParaRPr lang="ru-RU" sz="2000" dirty="0"/>
          </a:p>
        </p:txBody>
      </p:sp>
      <p:pic>
        <p:nvPicPr>
          <p:cNvPr id="22" name="Рисунок 21">
            <a:extLst>
              <a:ext uri="{FF2B5EF4-FFF2-40B4-BE49-F238E27FC236}">
                <a16:creationId xmlns:a16="http://schemas.microsoft.com/office/drawing/2014/main" xmlns="" id="{77B92A86-D68D-4523-93FE-56DD9D004C48}"/>
              </a:ext>
            </a:extLst>
          </p:cNvPr>
          <p:cNvPicPr>
            <a:picLocks noChangeAspect="1"/>
          </p:cNvPicPr>
          <p:nvPr/>
        </p:nvPicPr>
        <p:blipFill>
          <a:blip r:embed="rId7"/>
          <a:stretch>
            <a:fillRect/>
          </a:stretch>
        </p:blipFill>
        <p:spPr>
          <a:xfrm>
            <a:off x="6544340" y="4134836"/>
            <a:ext cx="2796110" cy="814980"/>
          </a:xfrm>
          <a:prstGeom prst="rect">
            <a:avLst/>
          </a:prstGeom>
        </p:spPr>
      </p:pic>
      <p:pic>
        <p:nvPicPr>
          <p:cNvPr id="24" name="Рисунок 23">
            <a:extLst>
              <a:ext uri="{FF2B5EF4-FFF2-40B4-BE49-F238E27FC236}">
                <a16:creationId xmlns:a16="http://schemas.microsoft.com/office/drawing/2014/main" xmlns="" id="{45946ABF-939D-4728-8844-32C316509339}"/>
              </a:ext>
            </a:extLst>
          </p:cNvPr>
          <p:cNvPicPr>
            <a:picLocks noChangeAspect="1"/>
          </p:cNvPicPr>
          <p:nvPr/>
        </p:nvPicPr>
        <p:blipFill>
          <a:blip r:embed="rId8"/>
          <a:stretch>
            <a:fillRect/>
          </a:stretch>
        </p:blipFill>
        <p:spPr>
          <a:xfrm>
            <a:off x="9350639" y="4131739"/>
            <a:ext cx="2584851" cy="649428"/>
          </a:xfrm>
          <a:prstGeom prst="rect">
            <a:avLst/>
          </a:prstGeom>
        </p:spPr>
      </p:pic>
    </p:spTree>
    <p:extLst>
      <p:ext uri="{BB962C8B-B14F-4D97-AF65-F5344CB8AC3E}">
        <p14:creationId xmlns:p14="http://schemas.microsoft.com/office/powerpoint/2010/main" val="83167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a:extLst>
              <a:ext uri="{FF2B5EF4-FFF2-40B4-BE49-F238E27FC236}">
                <a16:creationId xmlns:a16="http://schemas.microsoft.com/office/drawing/2014/main" xmlns="" id="{2783EC50-4804-4275-8F44-69D8C6D062FB}"/>
              </a:ext>
            </a:extLst>
          </p:cNvPr>
          <p:cNvPicPr>
            <a:picLocks noGrp="1" noChangeAspect="1"/>
          </p:cNvPicPr>
          <p:nvPr>
            <p:ph idx="1"/>
          </p:nvPr>
        </p:nvPicPr>
        <p:blipFill>
          <a:blip r:embed="rId2"/>
          <a:stretch>
            <a:fillRect/>
          </a:stretch>
        </p:blipFill>
        <p:spPr>
          <a:xfrm>
            <a:off x="5944327" y="828676"/>
            <a:ext cx="5499389" cy="1104900"/>
          </a:xfrm>
        </p:spPr>
      </p:pic>
      <p:sp>
        <p:nvSpPr>
          <p:cNvPr id="4" name="Дата 3">
            <a:extLst>
              <a:ext uri="{FF2B5EF4-FFF2-40B4-BE49-F238E27FC236}">
                <a16:creationId xmlns:a16="http://schemas.microsoft.com/office/drawing/2014/main" xmlns="" id="{41FCA054-C8EB-476B-A710-ADB78887C494}"/>
              </a:ext>
            </a:extLst>
          </p:cNvPr>
          <p:cNvSpPr>
            <a:spLocks noGrp="1"/>
          </p:cNvSpPr>
          <p:nvPr>
            <p:ph type="dt" sz="half" idx="10"/>
          </p:nvPr>
        </p:nvSpPr>
        <p:spPr/>
        <p:txBody>
          <a:bodyPr/>
          <a:lstStyle/>
          <a:p>
            <a:pPr rtl="0"/>
            <a:fld id="{952E2FB9-5356-4B91-8085-8C0D7710ECFC}" type="datetime1">
              <a:rPr lang="ru-RU" smtClean="0"/>
              <a:t>16.06.2022</a:t>
            </a:fld>
            <a:endParaRPr lang="en-US" dirty="0"/>
          </a:p>
        </p:txBody>
      </p:sp>
      <p:pic>
        <p:nvPicPr>
          <p:cNvPr id="6" name="Рисунок 5">
            <a:extLst>
              <a:ext uri="{FF2B5EF4-FFF2-40B4-BE49-F238E27FC236}">
                <a16:creationId xmlns:a16="http://schemas.microsoft.com/office/drawing/2014/main" xmlns="" id="{BB91E648-5D1C-4C06-9A5F-4004FA2D330F}"/>
              </a:ext>
            </a:extLst>
          </p:cNvPr>
          <p:cNvPicPr>
            <a:picLocks noChangeAspect="1"/>
          </p:cNvPicPr>
          <p:nvPr/>
        </p:nvPicPr>
        <p:blipFill>
          <a:blip r:embed="rId3"/>
          <a:stretch>
            <a:fillRect/>
          </a:stretch>
        </p:blipFill>
        <p:spPr>
          <a:xfrm>
            <a:off x="1001979" y="828676"/>
            <a:ext cx="4942348" cy="1104900"/>
          </a:xfrm>
          <a:prstGeom prst="rect">
            <a:avLst/>
          </a:prstGeom>
        </p:spPr>
      </p:pic>
      <p:pic>
        <p:nvPicPr>
          <p:cNvPr id="10" name="Рисунок 9">
            <a:extLst>
              <a:ext uri="{FF2B5EF4-FFF2-40B4-BE49-F238E27FC236}">
                <a16:creationId xmlns:a16="http://schemas.microsoft.com/office/drawing/2014/main" xmlns="" id="{5301783B-DFCC-43AA-B211-914A416BC988}"/>
              </a:ext>
            </a:extLst>
          </p:cNvPr>
          <p:cNvPicPr>
            <a:picLocks noChangeAspect="1"/>
          </p:cNvPicPr>
          <p:nvPr/>
        </p:nvPicPr>
        <p:blipFill>
          <a:blip r:embed="rId4"/>
          <a:stretch>
            <a:fillRect/>
          </a:stretch>
        </p:blipFill>
        <p:spPr>
          <a:xfrm>
            <a:off x="5944327" y="1933576"/>
            <a:ext cx="5397721" cy="1185863"/>
          </a:xfrm>
          <a:prstGeom prst="rect">
            <a:avLst/>
          </a:prstGeom>
        </p:spPr>
      </p:pic>
      <p:sp>
        <p:nvSpPr>
          <p:cNvPr id="11" name="TextBox 10">
            <a:extLst>
              <a:ext uri="{FF2B5EF4-FFF2-40B4-BE49-F238E27FC236}">
                <a16:creationId xmlns:a16="http://schemas.microsoft.com/office/drawing/2014/main" xmlns="" id="{A4432D3E-6461-43CD-8E3B-852282760FBA}"/>
              </a:ext>
            </a:extLst>
          </p:cNvPr>
          <p:cNvSpPr txBox="1"/>
          <p:nvPr/>
        </p:nvSpPr>
        <p:spPr>
          <a:xfrm>
            <a:off x="1242991" y="3738562"/>
            <a:ext cx="10200726" cy="2246769"/>
          </a:xfrm>
          <a:prstGeom prst="rect">
            <a:avLst/>
          </a:prstGeom>
          <a:noFill/>
        </p:spPr>
        <p:txBody>
          <a:bodyPr wrap="square" rtlCol="0">
            <a:spAutoFit/>
          </a:bodyPr>
          <a:lstStyle/>
          <a:p>
            <a:r>
              <a:rPr lang="en-US" sz="2000" dirty="0"/>
              <a:t>Then we transform labels into binary form and make array out of them. Our next step is to scale our train dataset between 0 and 1, where 0 will be absolute black and 1 – absolute white. Moving forward, we have to reshape our dataset to make it readable by </a:t>
            </a:r>
            <a:r>
              <a:rPr lang="en-US" sz="2000" dirty="0" err="1"/>
              <a:t>Tensorflow</a:t>
            </a:r>
            <a:r>
              <a:rPr lang="en-US" sz="2000" dirty="0"/>
              <a:t>. Here -1 for input x specifies that this dimension should be dynamically computed based on the number of input values in x, holding the size of all other dimensions constant. This allows us to treat </a:t>
            </a:r>
            <a:r>
              <a:rPr lang="en-US" sz="2000" dirty="0" err="1"/>
              <a:t>batch_size</a:t>
            </a:r>
            <a:r>
              <a:rPr lang="en-US" sz="2000" dirty="0"/>
              <a:t>(parameter with value -1) as a hyperparameter that we can tune. And 1 stands for the number of channels (since we work with grayscale).</a:t>
            </a:r>
            <a:endParaRPr lang="ru-RU" sz="2000" dirty="0"/>
          </a:p>
        </p:txBody>
      </p:sp>
    </p:spTree>
    <p:extLst>
      <p:ext uri="{BB962C8B-B14F-4D97-AF65-F5344CB8AC3E}">
        <p14:creationId xmlns:p14="http://schemas.microsoft.com/office/powerpoint/2010/main" val="664662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7B101F9D-8553-466A-8BAF-E1E103124386}"/>
              </a:ext>
            </a:extLst>
          </p:cNvPr>
          <p:cNvSpPr>
            <a:spLocks noGrp="1"/>
          </p:cNvSpPr>
          <p:nvPr>
            <p:ph type="title"/>
          </p:nvPr>
        </p:nvSpPr>
        <p:spPr>
          <a:xfrm>
            <a:off x="1097280" y="286603"/>
            <a:ext cx="10058400" cy="589697"/>
          </a:xfrm>
        </p:spPr>
        <p:txBody>
          <a:bodyPr>
            <a:normAutofit fontScale="90000"/>
          </a:bodyPr>
          <a:lstStyle/>
          <a:p>
            <a:r>
              <a:rPr lang="en-US" dirty="0"/>
              <a:t>Parsing hyperparameters from KB</a:t>
            </a:r>
            <a:endParaRPr lang="ru-RU" dirty="0"/>
          </a:p>
        </p:txBody>
      </p:sp>
      <p:sp>
        <p:nvSpPr>
          <p:cNvPr id="3" name="Дата 2">
            <a:extLst>
              <a:ext uri="{FF2B5EF4-FFF2-40B4-BE49-F238E27FC236}">
                <a16:creationId xmlns:a16="http://schemas.microsoft.com/office/drawing/2014/main" xmlns="" id="{4C02ACFD-F177-4E90-9214-C41A28F8167D}"/>
              </a:ext>
            </a:extLst>
          </p:cNvPr>
          <p:cNvSpPr>
            <a:spLocks noGrp="1"/>
          </p:cNvSpPr>
          <p:nvPr>
            <p:ph type="dt" sz="half" idx="10"/>
          </p:nvPr>
        </p:nvSpPr>
        <p:spPr/>
        <p:txBody>
          <a:bodyPr/>
          <a:lstStyle/>
          <a:p>
            <a:pPr rtl="0"/>
            <a:fld id="{07A6A559-4600-4222-B866-76D823AF3723}" type="datetime1">
              <a:rPr lang="ru-RU" smtClean="0"/>
              <a:t>16.06.2022</a:t>
            </a:fld>
            <a:endParaRPr lang="en-US" dirty="0"/>
          </a:p>
        </p:txBody>
      </p:sp>
      <p:pic>
        <p:nvPicPr>
          <p:cNvPr id="5" name="Рисунок 4">
            <a:extLst>
              <a:ext uri="{FF2B5EF4-FFF2-40B4-BE49-F238E27FC236}">
                <a16:creationId xmlns:a16="http://schemas.microsoft.com/office/drawing/2014/main" xmlns="" id="{6C02FF0C-42E3-4549-A0DC-920DBBA647B7}"/>
              </a:ext>
            </a:extLst>
          </p:cNvPr>
          <p:cNvPicPr>
            <a:picLocks noChangeAspect="1"/>
          </p:cNvPicPr>
          <p:nvPr/>
        </p:nvPicPr>
        <p:blipFill>
          <a:blip r:embed="rId2"/>
          <a:stretch>
            <a:fillRect/>
          </a:stretch>
        </p:blipFill>
        <p:spPr>
          <a:xfrm>
            <a:off x="986424" y="1095375"/>
            <a:ext cx="10219151" cy="838200"/>
          </a:xfrm>
          <a:prstGeom prst="rect">
            <a:avLst/>
          </a:prstGeom>
        </p:spPr>
      </p:pic>
      <p:pic>
        <p:nvPicPr>
          <p:cNvPr id="7" name="Рисунок 6">
            <a:extLst>
              <a:ext uri="{FF2B5EF4-FFF2-40B4-BE49-F238E27FC236}">
                <a16:creationId xmlns:a16="http://schemas.microsoft.com/office/drawing/2014/main" xmlns="" id="{53EE1A82-5B25-462E-A804-F04F212665B0}"/>
              </a:ext>
            </a:extLst>
          </p:cNvPr>
          <p:cNvPicPr>
            <a:picLocks noChangeAspect="1"/>
          </p:cNvPicPr>
          <p:nvPr/>
        </p:nvPicPr>
        <p:blipFill>
          <a:blip r:embed="rId3"/>
          <a:stretch>
            <a:fillRect/>
          </a:stretch>
        </p:blipFill>
        <p:spPr>
          <a:xfrm>
            <a:off x="986424" y="1933575"/>
            <a:ext cx="4752975" cy="1952625"/>
          </a:xfrm>
          <a:prstGeom prst="rect">
            <a:avLst/>
          </a:prstGeom>
        </p:spPr>
      </p:pic>
      <p:pic>
        <p:nvPicPr>
          <p:cNvPr id="9" name="Рисунок 8">
            <a:extLst>
              <a:ext uri="{FF2B5EF4-FFF2-40B4-BE49-F238E27FC236}">
                <a16:creationId xmlns:a16="http://schemas.microsoft.com/office/drawing/2014/main" xmlns="" id="{27BD4D06-8ACD-4939-91E8-D22673772673}"/>
              </a:ext>
            </a:extLst>
          </p:cNvPr>
          <p:cNvPicPr>
            <a:picLocks noChangeAspect="1"/>
          </p:cNvPicPr>
          <p:nvPr/>
        </p:nvPicPr>
        <p:blipFill>
          <a:blip r:embed="rId4"/>
          <a:stretch>
            <a:fillRect/>
          </a:stretch>
        </p:blipFill>
        <p:spPr>
          <a:xfrm>
            <a:off x="986424" y="3886200"/>
            <a:ext cx="4752974" cy="1159024"/>
          </a:xfrm>
          <a:prstGeom prst="rect">
            <a:avLst/>
          </a:prstGeom>
        </p:spPr>
      </p:pic>
      <p:pic>
        <p:nvPicPr>
          <p:cNvPr id="11" name="Рисунок 10">
            <a:extLst>
              <a:ext uri="{FF2B5EF4-FFF2-40B4-BE49-F238E27FC236}">
                <a16:creationId xmlns:a16="http://schemas.microsoft.com/office/drawing/2014/main" xmlns="" id="{30407BFF-549F-4176-A83F-0585B6362731}"/>
              </a:ext>
            </a:extLst>
          </p:cNvPr>
          <p:cNvPicPr>
            <a:picLocks noChangeAspect="1"/>
          </p:cNvPicPr>
          <p:nvPr/>
        </p:nvPicPr>
        <p:blipFill>
          <a:blip r:embed="rId5"/>
          <a:stretch>
            <a:fillRect/>
          </a:stretch>
        </p:blipFill>
        <p:spPr>
          <a:xfrm>
            <a:off x="986424" y="5045224"/>
            <a:ext cx="7448550" cy="1123950"/>
          </a:xfrm>
          <a:prstGeom prst="rect">
            <a:avLst/>
          </a:prstGeom>
        </p:spPr>
      </p:pic>
      <p:sp>
        <p:nvSpPr>
          <p:cNvPr id="12" name="TextBox 11">
            <a:extLst>
              <a:ext uri="{FF2B5EF4-FFF2-40B4-BE49-F238E27FC236}">
                <a16:creationId xmlns:a16="http://schemas.microsoft.com/office/drawing/2014/main" xmlns="" id="{F794B09E-612A-4E2B-93B2-03D945DAB290}"/>
              </a:ext>
            </a:extLst>
          </p:cNvPr>
          <p:cNvSpPr txBox="1"/>
          <p:nvPr/>
        </p:nvSpPr>
        <p:spPr>
          <a:xfrm>
            <a:off x="6003633" y="2104583"/>
            <a:ext cx="5883567" cy="923330"/>
          </a:xfrm>
          <a:prstGeom prst="rect">
            <a:avLst/>
          </a:prstGeom>
          <a:noFill/>
        </p:spPr>
        <p:txBody>
          <a:bodyPr wrap="square" rtlCol="0">
            <a:spAutoFit/>
          </a:bodyPr>
          <a:lstStyle/>
          <a:p>
            <a:r>
              <a:rPr lang="en-US" dirty="0"/>
              <a:t>Firstly, we create the Graph entity. Further we define functions to extract data from our KB and call them. The results are hyperparameters for our model.</a:t>
            </a:r>
            <a:endParaRPr lang="ru-RU" dirty="0"/>
          </a:p>
        </p:txBody>
      </p:sp>
    </p:spTree>
    <p:extLst>
      <p:ext uri="{BB962C8B-B14F-4D97-AF65-F5344CB8AC3E}">
        <p14:creationId xmlns:p14="http://schemas.microsoft.com/office/powerpoint/2010/main" val="428931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0000"/>
              </a:buClr>
              <a:buSzPts val="4800"/>
              <a:buFont typeface="Bookman Old Style"/>
              <a:buNone/>
            </a:pPr>
            <a:r>
              <a:rPr lang="en-US" sz="4800" b="1">
                <a:solidFill>
                  <a:srgbClr val="000000"/>
                </a:solidFill>
              </a:rPr>
              <a:t>Project background</a:t>
            </a:r>
            <a:endParaRPr/>
          </a:p>
        </p:txBody>
      </p:sp>
      <p:sp>
        <p:nvSpPr>
          <p:cNvPr id="157" name="Google Shape;157;p14"/>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sz="2000" dirty="0">
                <a:solidFill>
                  <a:srgbClr val="000000"/>
                </a:solidFill>
                <a:latin typeface="Bookman Old Style"/>
                <a:ea typeface="Bookman Old Style"/>
                <a:cs typeface="Bookman Old Style"/>
                <a:sym typeface="Bookman Old Style"/>
              </a:rPr>
              <a:t>Lots of people still use handwritten text as a form of making notes or containing information because it’s more convenient for them or simply because of the requirements. However, we are getting towards the overall digitalizing at a very high pace. There is a plenty of archives that needs to be digitalized as well as there are many people like students or writers that have their workbooks lying somewhere in the cabinet and waiting to be published. Even though, those drafts and summaries might be really helpful for others it needs too much time and efforts to retype it manually into computer.</a:t>
            </a:r>
            <a:endParaRPr dirty="0">
              <a:latin typeface="Bookman Old Style"/>
              <a:ea typeface="Bookman Old Style"/>
              <a:cs typeface="Bookman Old Style"/>
              <a:sym typeface="Bookman Old Style"/>
            </a:endParaRPr>
          </a:p>
        </p:txBody>
      </p:sp>
      <p:sp>
        <p:nvSpPr>
          <p:cNvPr id="158"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9D78121D-3FB2-4EFF-A57A-D1BF90784023}" type="datetime1">
              <a:rPr lang="ru-RU" smtClean="0"/>
              <a:t>16.06.2022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93100628-EDE9-4430-AC78-B57410D592B2}"/>
              </a:ext>
            </a:extLst>
          </p:cNvPr>
          <p:cNvSpPr>
            <a:spLocks noGrp="1"/>
          </p:cNvSpPr>
          <p:nvPr>
            <p:ph type="title"/>
          </p:nvPr>
        </p:nvSpPr>
        <p:spPr>
          <a:xfrm>
            <a:off x="1097279" y="46037"/>
            <a:ext cx="9113520" cy="713522"/>
          </a:xfrm>
        </p:spPr>
        <p:txBody>
          <a:bodyPr>
            <a:normAutofit fontScale="90000"/>
          </a:bodyPr>
          <a:lstStyle/>
          <a:p>
            <a:r>
              <a:rPr lang="en-US" dirty="0"/>
              <a:t>Model structure</a:t>
            </a:r>
            <a:endParaRPr lang="ru-RU" dirty="0"/>
          </a:p>
        </p:txBody>
      </p:sp>
      <p:sp>
        <p:nvSpPr>
          <p:cNvPr id="3" name="Дата 2">
            <a:extLst>
              <a:ext uri="{FF2B5EF4-FFF2-40B4-BE49-F238E27FC236}">
                <a16:creationId xmlns:a16="http://schemas.microsoft.com/office/drawing/2014/main" xmlns="" id="{AA79DC6B-C30C-4E4A-A8A8-725EB181593C}"/>
              </a:ext>
            </a:extLst>
          </p:cNvPr>
          <p:cNvSpPr>
            <a:spLocks noGrp="1"/>
          </p:cNvSpPr>
          <p:nvPr>
            <p:ph type="dt" sz="half" idx="10"/>
          </p:nvPr>
        </p:nvSpPr>
        <p:spPr/>
        <p:txBody>
          <a:bodyPr/>
          <a:lstStyle/>
          <a:p>
            <a:pPr rtl="0"/>
            <a:fld id="{52597601-24AE-4E00-9521-9CD8F9C329A1}" type="datetime1">
              <a:rPr lang="ru-RU" smtClean="0"/>
              <a:t>16.06.2022</a:t>
            </a:fld>
            <a:endParaRPr lang="en-US" dirty="0"/>
          </a:p>
        </p:txBody>
      </p:sp>
      <p:pic>
        <p:nvPicPr>
          <p:cNvPr id="1026" name="Picture 2">
            <a:extLst>
              <a:ext uri="{FF2B5EF4-FFF2-40B4-BE49-F238E27FC236}">
                <a16:creationId xmlns:a16="http://schemas.microsoft.com/office/drawing/2014/main" xmlns="" id="{3E549DF7-C3D8-4CB7-B65D-9F9491492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480" y="647701"/>
            <a:ext cx="10027920" cy="2885176"/>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a:extLst>
              <a:ext uri="{FF2B5EF4-FFF2-40B4-BE49-F238E27FC236}">
                <a16:creationId xmlns:a16="http://schemas.microsoft.com/office/drawing/2014/main" xmlns="" id="{317AEDFE-3606-4EFA-B374-F8CFBD0E1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80" y="3673520"/>
            <a:ext cx="7789018" cy="2473155"/>
          </a:xfrm>
          <a:prstGeom prst="rect">
            <a:avLst/>
          </a:prstGeom>
        </p:spPr>
      </p:pic>
    </p:spTree>
    <p:extLst>
      <p:ext uri="{BB962C8B-B14F-4D97-AF65-F5344CB8AC3E}">
        <p14:creationId xmlns:p14="http://schemas.microsoft.com/office/powerpoint/2010/main" val="88743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A4A21805-E7CD-4CC9-8C41-28C8E8DF305E}"/>
              </a:ext>
            </a:extLst>
          </p:cNvPr>
          <p:cNvSpPr>
            <a:spLocks noGrp="1"/>
          </p:cNvSpPr>
          <p:nvPr>
            <p:ph type="dt" sz="half" idx="10"/>
          </p:nvPr>
        </p:nvSpPr>
        <p:spPr/>
        <p:txBody>
          <a:bodyPr/>
          <a:lstStyle/>
          <a:p>
            <a:pPr rtl="0"/>
            <a:fld id="{2C69D425-8EBD-4B77-ACE1-07B206FDFF50}" type="datetime1">
              <a:rPr lang="ru-RU" smtClean="0"/>
              <a:t>16.06.2022</a:t>
            </a:fld>
            <a:endParaRPr lang="en-US" dirty="0"/>
          </a:p>
        </p:txBody>
      </p:sp>
      <p:sp>
        <p:nvSpPr>
          <p:cNvPr id="5" name="TextBox 4">
            <a:extLst>
              <a:ext uri="{FF2B5EF4-FFF2-40B4-BE49-F238E27FC236}">
                <a16:creationId xmlns:a16="http://schemas.microsoft.com/office/drawing/2014/main" xmlns="" id="{BE35DCEA-B161-4DBE-B91D-01B5B72E55D4}"/>
              </a:ext>
            </a:extLst>
          </p:cNvPr>
          <p:cNvSpPr txBox="1"/>
          <p:nvPr/>
        </p:nvSpPr>
        <p:spPr>
          <a:xfrm>
            <a:off x="1057275" y="4476750"/>
            <a:ext cx="10153650" cy="1200329"/>
          </a:xfrm>
          <a:prstGeom prst="rect">
            <a:avLst/>
          </a:prstGeom>
          <a:noFill/>
        </p:spPr>
        <p:txBody>
          <a:bodyPr wrap="square" rtlCol="0">
            <a:spAutoFit/>
          </a:bodyPr>
          <a:lstStyle/>
          <a:p>
            <a:r>
              <a:rPr lang="en-US" dirty="0"/>
              <a:t>We use CNN model with </a:t>
            </a:r>
            <a:r>
              <a:rPr lang="en-US" dirty="0" err="1"/>
              <a:t>MaxPooling</a:t>
            </a:r>
            <a:r>
              <a:rPr lang="en-US" dirty="0"/>
              <a:t> and </a:t>
            </a:r>
            <a:r>
              <a:rPr lang="en-US" dirty="0" err="1"/>
              <a:t>LeakyRelu</a:t>
            </a:r>
            <a:r>
              <a:rPr lang="en-US" dirty="0"/>
              <a:t> activation function. </a:t>
            </a:r>
            <a:r>
              <a:rPr lang="en-US" dirty="0" err="1"/>
              <a:t>LeakyReLU</a:t>
            </a:r>
            <a:r>
              <a:rPr lang="en-US" dirty="0"/>
              <a:t> prevents the “vanishing gradient” problem, so it is more effective where you have plenty of values below zero. After each layer we have a Dropout function to ensure that our model won’t overfit. Kernel size of the CNN is (3,3) and kernel of </a:t>
            </a:r>
            <a:r>
              <a:rPr lang="en-US" dirty="0" err="1"/>
              <a:t>Maxpooling</a:t>
            </a:r>
            <a:r>
              <a:rPr lang="en-US" dirty="0"/>
              <a:t> is (2,2).</a:t>
            </a:r>
            <a:endParaRPr lang="ru-RU" dirty="0"/>
          </a:p>
        </p:txBody>
      </p:sp>
      <p:pic>
        <p:nvPicPr>
          <p:cNvPr id="6" name="Рисунок 5">
            <a:extLst>
              <a:ext uri="{FF2B5EF4-FFF2-40B4-BE49-F238E27FC236}">
                <a16:creationId xmlns:a16="http://schemas.microsoft.com/office/drawing/2014/main" xmlns="" id="{E90CC873-2566-411B-9018-01C141678D4C}"/>
              </a:ext>
            </a:extLst>
          </p:cNvPr>
          <p:cNvPicPr>
            <a:picLocks noChangeAspect="1"/>
          </p:cNvPicPr>
          <p:nvPr/>
        </p:nvPicPr>
        <p:blipFill>
          <a:blip r:embed="rId2"/>
          <a:stretch>
            <a:fillRect/>
          </a:stretch>
        </p:blipFill>
        <p:spPr>
          <a:xfrm>
            <a:off x="0" y="0"/>
            <a:ext cx="12192000" cy="4086147"/>
          </a:xfrm>
          <a:prstGeom prst="rect">
            <a:avLst/>
          </a:prstGeom>
        </p:spPr>
      </p:pic>
    </p:spTree>
    <p:extLst>
      <p:ext uri="{BB962C8B-B14F-4D97-AF65-F5344CB8AC3E}">
        <p14:creationId xmlns:p14="http://schemas.microsoft.com/office/powerpoint/2010/main" val="1906750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634E1197-E79D-4DEC-B05D-E96DDA6602D6}"/>
              </a:ext>
            </a:extLst>
          </p:cNvPr>
          <p:cNvSpPr>
            <a:spLocks noGrp="1"/>
          </p:cNvSpPr>
          <p:nvPr>
            <p:ph type="dt" sz="half" idx="10"/>
          </p:nvPr>
        </p:nvSpPr>
        <p:spPr/>
        <p:txBody>
          <a:bodyPr/>
          <a:lstStyle/>
          <a:p>
            <a:pPr rtl="0"/>
            <a:fld id="{7826AF1F-9FC4-4875-93F5-236FDDC77738}" type="datetime1">
              <a:rPr lang="ru-RU" smtClean="0"/>
              <a:t>16.06.2022</a:t>
            </a:fld>
            <a:endParaRPr lang="en-US" dirty="0"/>
          </a:p>
        </p:txBody>
      </p:sp>
      <p:sp>
        <p:nvSpPr>
          <p:cNvPr id="7" name="TextBox 6">
            <a:extLst>
              <a:ext uri="{FF2B5EF4-FFF2-40B4-BE49-F238E27FC236}">
                <a16:creationId xmlns:a16="http://schemas.microsoft.com/office/drawing/2014/main" xmlns="" id="{9C735094-1FE6-495C-A481-6EA123F7C27D}"/>
              </a:ext>
            </a:extLst>
          </p:cNvPr>
          <p:cNvSpPr txBox="1"/>
          <p:nvPr/>
        </p:nvSpPr>
        <p:spPr>
          <a:xfrm>
            <a:off x="276225" y="5372101"/>
            <a:ext cx="11639550" cy="923330"/>
          </a:xfrm>
          <a:prstGeom prst="rect">
            <a:avLst/>
          </a:prstGeom>
          <a:noFill/>
        </p:spPr>
        <p:txBody>
          <a:bodyPr wrap="square" rtlCol="0">
            <a:spAutoFit/>
          </a:bodyPr>
          <a:lstStyle/>
          <a:p>
            <a:r>
              <a:rPr lang="en-US" dirty="0"/>
              <a:t>We achieved the best result on 20 epochs and 64-batch size training (around 93% accuracy on validation data). After training we save the model, and define the function to update our hyperparameters, in case we manually changed them.</a:t>
            </a:r>
            <a:endParaRPr lang="ru-RU" dirty="0"/>
          </a:p>
        </p:txBody>
      </p:sp>
      <p:pic>
        <p:nvPicPr>
          <p:cNvPr id="8" name="Рисунок 7">
            <a:extLst>
              <a:ext uri="{FF2B5EF4-FFF2-40B4-BE49-F238E27FC236}">
                <a16:creationId xmlns:a16="http://schemas.microsoft.com/office/drawing/2014/main" xmlns="" id="{93CBBA1C-3FBF-4FFC-9E3A-56ED15A7BC28}"/>
              </a:ext>
            </a:extLst>
          </p:cNvPr>
          <p:cNvPicPr>
            <a:picLocks noChangeAspect="1"/>
          </p:cNvPicPr>
          <p:nvPr/>
        </p:nvPicPr>
        <p:blipFill>
          <a:blip r:embed="rId2"/>
          <a:stretch>
            <a:fillRect/>
          </a:stretch>
        </p:blipFill>
        <p:spPr>
          <a:xfrm>
            <a:off x="0" y="909572"/>
            <a:ext cx="12192000" cy="991737"/>
          </a:xfrm>
          <a:prstGeom prst="rect">
            <a:avLst/>
          </a:prstGeom>
        </p:spPr>
      </p:pic>
      <p:pic>
        <p:nvPicPr>
          <p:cNvPr id="4" name="Рисунок 3">
            <a:extLst>
              <a:ext uri="{FF2B5EF4-FFF2-40B4-BE49-F238E27FC236}">
                <a16:creationId xmlns:a16="http://schemas.microsoft.com/office/drawing/2014/main" xmlns="" id="{1ADDA0DE-CA83-4D70-AA54-86BB0B612ADE}"/>
              </a:ext>
            </a:extLst>
          </p:cNvPr>
          <p:cNvPicPr>
            <a:picLocks noChangeAspect="1"/>
          </p:cNvPicPr>
          <p:nvPr/>
        </p:nvPicPr>
        <p:blipFill>
          <a:blip r:embed="rId3"/>
          <a:stretch>
            <a:fillRect/>
          </a:stretch>
        </p:blipFill>
        <p:spPr>
          <a:xfrm>
            <a:off x="0" y="1901309"/>
            <a:ext cx="8220075" cy="2057400"/>
          </a:xfrm>
          <a:prstGeom prst="rect">
            <a:avLst/>
          </a:prstGeom>
        </p:spPr>
      </p:pic>
    </p:spTree>
    <p:extLst>
      <p:ext uri="{BB962C8B-B14F-4D97-AF65-F5344CB8AC3E}">
        <p14:creationId xmlns:p14="http://schemas.microsoft.com/office/powerpoint/2010/main" val="31766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xmlns="" id="{C092251F-2466-4160-87BB-9E4DDB212387}"/>
              </a:ext>
            </a:extLst>
          </p:cNvPr>
          <p:cNvSpPr>
            <a:spLocks noGrp="1"/>
          </p:cNvSpPr>
          <p:nvPr>
            <p:ph type="dt" sz="half" idx="10"/>
          </p:nvPr>
        </p:nvSpPr>
        <p:spPr/>
        <p:txBody>
          <a:bodyPr/>
          <a:lstStyle/>
          <a:p>
            <a:pPr rtl="0"/>
            <a:fld id="{B9A35C82-CC11-41C4-83A7-88021C867A11}" type="datetime1">
              <a:rPr lang="ru-RU" smtClean="0"/>
              <a:t>16.06.2022</a:t>
            </a:fld>
            <a:endParaRPr lang="en-US" dirty="0"/>
          </a:p>
        </p:txBody>
      </p:sp>
      <p:pic>
        <p:nvPicPr>
          <p:cNvPr id="4" name="Рисунок 3">
            <a:extLst>
              <a:ext uri="{FF2B5EF4-FFF2-40B4-BE49-F238E27FC236}">
                <a16:creationId xmlns:a16="http://schemas.microsoft.com/office/drawing/2014/main" xmlns="" id="{5FE97F5E-8DFD-49E4-89A9-4BFE210FBC20}"/>
              </a:ext>
            </a:extLst>
          </p:cNvPr>
          <p:cNvPicPr>
            <a:picLocks noChangeAspect="1"/>
          </p:cNvPicPr>
          <p:nvPr/>
        </p:nvPicPr>
        <p:blipFill>
          <a:blip r:embed="rId2"/>
          <a:stretch>
            <a:fillRect/>
          </a:stretch>
        </p:blipFill>
        <p:spPr>
          <a:xfrm>
            <a:off x="138717" y="171450"/>
            <a:ext cx="5762174" cy="5753100"/>
          </a:xfrm>
          <a:prstGeom prst="rect">
            <a:avLst/>
          </a:prstGeom>
        </p:spPr>
      </p:pic>
      <p:pic>
        <p:nvPicPr>
          <p:cNvPr id="6" name="Рисунок 5">
            <a:extLst>
              <a:ext uri="{FF2B5EF4-FFF2-40B4-BE49-F238E27FC236}">
                <a16:creationId xmlns:a16="http://schemas.microsoft.com/office/drawing/2014/main" xmlns="" id="{E2E096E2-ADF3-418B-AC56-AB7C6D54712E}"/>
              </a:ext>
            </a:extLst>
          </p:cNvPr>
          <p:cNvPicPr>
            <a:picLocks noChangeAspect="1"/>
          </p:cNvPicPr>
          <p:nvPr/>
        </p:nvPicPr>
        <p:blipFill>
          <a:blip r:embed="rId3"/>
          <a:stretch>
            <a:fillRect/>
          </a:stretch>
        </p:blipFill>
        <p:spPr>
          <a:xfrm>
            <a:off x="5900891" y="171450"/>
            <a:ext cx="5873342" cy="5753100"/>
          </a:xfrm>
          <a:prstGeom prst="rect">
            <a:avLst/>
          </a:prstGeom>
        </p:spPr>
      </p:pic>
    </p:spTree>
    <p:extLst>
      <p:ext uri="{BB962C8B-B14F-4D97-AF65-F5344CB8AC3E}">
        <p14:creationId xmlns:p14="http://schemas.microsoft.com/office/powerpoint/2010/main" val="9413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FB90803E-4FD6-4433-8036-C8C30C9D6790}"/>
              </a:ext>
            </a:extLst>
          </p:cNvPr>
          <p:cNvSpPr>
            <a:spLocks noGrp="1"/>
          </p:cNvSpPr>
          <p:nvPr>
            <p:ph type="title"/>
          </p:nvPr>
        </p:nvSpPr>
        <p:spPr/>
        <p:txBody>
          <a:bodyPr/>
          <a:lstStyle/>
          <a:p>
            <a:r>
              <a:rPr lang="en-US" dirty="0"/>
              <a:t>Loading of model and labels</a:t>
            </a:r>
            <a:endParaRPr lang="ru-RU" dirty="0"/>
          </a:p>
        </p:txBody>
      </p:sp>
      <p:sp>
        <p:nvSpPr>
          <p:cNvPr id="3" name="Дата 2">
            <a:extLst>
              <a:ext uri="{FF2B5EF4-FFF2-40B4-BE49-F238E27FC236}">
                <a16:creationId xmlns:a16="http://schemas.microsoft.com/office/drawing/2014/main" xmlns="" id="{37CE4443-8FAA-4211-B408-8F400E0E029A}"/>
              </a:ext>
            </a:extLst>
          </p:cNvPr>
          <p:cNvSpPr>
            <a:spLocks noGrp="1"/>
          </p:cNvSpPr>
          <p:nvPr>
            <p:ph type="dt" sz="half" idx="10"/>
          </p:nvPr>
        </p:nvSpPr>
        <p:spPr/>
        <p:txBody>
          <a:bodyPr/>
          <a:lstStyle/>
          <a:p>
            <a:pPr rtl="0"/>
            <a:fld id="{3F18612B-DAC7-499D-9FA8-09D628DC6BA1}" type="datetime1">
              <a:rPr lang="ru-RU" smtClean="0"/>
              <a:t>16.06.2022</a:t>
            </a:fld>
            <a:endParaRPr lang="en-US" dirty="0"/>
          </a:p>
        </p:txBody>
      </p:sp>
      <p:pic>
        <p:nvPicPr>
          <p:cNvPr id="5" name="Рисунок 4">
            <a:extLst>
              <a:ext uri="{FF2B5EF4-FFF2-40B4-BE49-F238E27FC236}">
                <a16:creationId xmlns:a16="http://schemas.microsoft.com/office/drawing/2014/main" xmlns="" id="{991DD9C2-E2DF-448E-827A-566F8456F3F7}"/>
              </a:ext>
            </a:extLst>
          </p:cNvPr>
          <p:cNvPicPr>
            <a:picLocks noChangeAspect="1"/>
          </p:cNvPicPr>
          <p:nvPr/>
        </p:nvPicPr>
        <p:blipFill>
          <a:blip r:embed="rId2"/>
          <a:stretch>
            <a:fillRect/>
          </a:stretch>
        </p:blipFill>
        <p:spPr>
          <a:xfrm>
            <a:off x="1097280" y="2044224"/>
            <a:ext cx="3808095" cy="4253433"/>
          </a:xfrm>
          <a:prstGeom prst="rect">
            <a:avLst/>
          </a:prstGeom>
        </p:spPr>
      </p:pic>
      <p:sp>
        <p:nvSpPr>
          <p:cNvPr id="6" name="TextBox 5">
            <a:extLst>
              <a:ext uri="{FF2B5EF4-FFF2-40B4-BE49-F238E27FC236}">
                <a16:creationId xmlns:a16="http://schemas.microsoft.com/office/drawing/2014/main" xmlns="" id="{1563C141-1AE9-4EF4-BCDC-1D903D1BA0AD}"/>
              </a:ext>
            </a:extLst>
          </p:cNvPr>
          <p:cNvSpPr txBox="1"/>
          <p:nvPr/>
        </p:nvSpPr>
        <p:spPr>
          <a:xfrm>
            <a:off x="5448300" y="2486025"/>
            <a:ext cx="5707380" cy="923330"/>
          </a:xfrm>
          <a:prstGeom prst="rect">
            <a:avLst/>
          </a:prstGeom>
          <a:noFill/>
        </p:spPr>
        <p:txBody>
          <a:bodyPr wrap="square" rtlCol="0">
            <a:spAutoFit/>
          </a:bodyPr>
          <a:lstStyle/>
          <a:p>
            <a:r>
              <a:rPr lang="en-US" dirty="0"/>
              <a:t>In our main file, which we use for frontend, we load our model and labels and then transform labels into binary form.</a:t>
            </a:r>
            <a:endParaRPr lang="ru-RU" dirty="0"/>
          </a:p>
        </p:txBody>
      </p:sp>
    </p:spTree>
    <p:extLst>
      <p:ext uri="{BB962C8B-B14F-4D97-AF65-F5344CB8AC3E}">
        <p14:creationId xmlns:p14="http://schemas.microsoft.com/office/powerpoint/2010/main" val="239476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C6A5F8BD-BC8C-482F-AFBC-2E933C082B07}"/>
              </a:ext>
            </a:extLst>
          </p:cNvPr>
          <p:cNvSpPr>
            <a:spLocks noGrp="1"/>
          </p:cNvSpPr>
          <p:nvPr>
            <p:ph type="title"/>
          </p:nvPr>
        </p:nvSpPr>
        <p:spPr>
          <a:xfrm>
            <a:off x="1097280" y="286604"/>
            <a:ext cx="10058400" cy="484922"/>
          </a:xfrm>
        </p:spPr>
        <p:txBody>
          <a:bodyPr>
            <a:normAutofit fontScale="90000"/>
          </a:bodyPr>
          <a:lstStyle/>
          <a:p>
            <a:r>
              <a:rPr lang="en-US" dirty="0"/>
              <a:t>Data scanning and prediction</a:t>
            </a:r>
            <a:endParaRPr lang="ru-RU" dirty="0"/>
          </a:p>
        </p:txBody>
      </p:sp>
      <p:sp>
        <p:nvSpPr>
          <p:cNvPr id="3" name="Дата 2">
            <a:extLst>
              <a:ext uri="{FF2B5EF4-FFF2-40B4-BE49-F238E27FC236}">
                <a16:creationId xmlns:a16="http://schemas.microsoft.com/office/drawing/2014/main" xmlns="" id="{F4D27FCC-E1D4-48BE-84C0-C8CE56720215}"/>
              </a:ext>
            </a:extLst>
          </p:cNvPr>
          <p:cNvSpPr>
            <a:spLocks noGrp="1"/>
          </p:cNvSpPr>
          <p:nvPr>
            <p:ph type="dt" sz="half" idx="10"/>
          </p:nvPr>
        </p:nvSpPr>
        <p:spPr/>
        <p:txBody>
          <a:bodyPr/>
          <a:lstStyle/>
          <a:p>
            <a:pPr rtl="0"/>
            <a:fld id="{FDD43F1F-B661-4372-AEB2-B71CB2EA1DE3}" type="datetime1">
              <a:rPr lang="ru-RU" smtClean="0"/>
              <a:t>16.06.2022</a:t>
            </a:fld>
            <a:endParaRPr lang="en-US" dirty="0"/>
          </a:p>
        </p:txBody>
      </p:sp>
      <p:pic>
        <p:nvPicPr>
          <p:cNvPr id="5" name="Рисунок 4">
            <a:extLst>
              <a:ext uri="{FF2B5EF4-FFF2-40B4-BE49-F238E27FC236}">
                <a16:creationId xmlns:a16="http://schemas.microsoft.com/office/drawing/2014/main" xmlns="" id="{F8C87771-F6FC-41FB-913D-4571F73F196F}"/>
              </a:ext>
            </a:extLst>
          </p:cNvPr>
          <p:cNvPicPr>
            <a:picLocks noChangeAspect="1"/>
          </p:cNvPicPr>
          <p:nvPr/>
        </p:nvPicPr>
        <p:blipFill>
          <a:blip r:embed="rId2"/>
          <a:stretch>
            <a:fillRect/>
          </a:stretch>
        </p:blipFill>
        <p:spPr>
          <a:xfrm>
            <a:off x="5732751" y="771526"/>
            <a:ext cx="5897274" cy="3507091"/>
          </a:xfrm>
          <a:prstGeom prst="rect">
            <a:avLst/>
          </a:prstGeom>
        </p:spPr>
      </p:pic>
      <p:pic>
        <p:nvPicPr>
          <p:cNvPr id="7" name="Рисунок 6">
            <a:extLst>
              <a:ext uri="{FF2B5EF4-FFF2-40B4-BE49-F238E27FC236}">
                <a16:creationId xmlns:a16="http://schemas.microsoft.com/office/drawing/2014/main" xmlns="" id="{B709CDBF-6604-481B-891A-6C80F30E4E06}"/>
              </a:ext>
            </a:extLst>
          </p:cNvPr>
          <p:cNvPicPr>
            <a:picLocks noChangeAspect="1"/>
          </p:cNvPicPr>
          <p:nvPr/>
        </p:nvPicPr>
        <p:blipFill>
          <a:blip r:embed="rId3"/>
          <a:stretch>
            <a:fillRect/>
          </a:stretch>
        </p:blipFill>
        <p:spPr>
          <a:xfrm>
            <a:off x="0" y="771526"/>
            <a:ext cx="5732751" cy="1214438"/>
          </a:xfrm>
          <a:prstGeom prst="rect">
            <a:avLst/>
          </a:prstGeom>
        </p:spPr>
      </p:pic>
      <p:sp>
        <p:nvSpPr>
          <p:cNvPr id="8" name="TextBox 7">
            <a:extLst>
              <a:ext uri="{FF2B5EF4-FFF2-40B4-BE49-F238E27FC236}">
                <a16:creationId xmlns:a16="http://schemas.microsoft.com/office/drawing/2014/main" xmlns="" id="{B5ADC05B-A61F-4406-852C-235F7496F168}"/>
              </a:ext>
            </a:extLst>
          </p:cNvPr>
          <p:cNvSpPr txBox="1"/>
          <p:nvPr/>
        </p:nvSpPr>
        <p:spPr>
          <a:xfrm>
            <a:off x="62072" y="2107407"/>
            <a:ext cx="5608606" cy="1600438"/>
          </a:xfrm>
          <a:prstGeom prst="rect">
            <a:avLst/>
          </a:prstGeom>
          <a:noFill/>
        </p:spPr>
        <p:txBody>
          <a:bodyPr wrap="square" rtlCol="0">
            <a:spAutoFit/>
          </a:bodyPr>
          <a:lstStyle/>
          <a:p>
            <a:r>
              <a:rPr lang="en-US" sz="1400" dirty="0"/>
              <a:t>Firstly, we read the image and convert it into grayscale form. Then we apply image thresholding using 127 as a minimum and 255 as a maximum threshold with binary inverted method (because our model is trained on dataset with already inverted images). This is needed to avoid noises on photo. After that, we dilate the image (dilation adds pixels to the boundaries of objects in an image), which is helpful to connect fractured object on photo. The example is on the image below.</a:t>
            </a:r>
            <a:endParaRPr lang="ru-RU" sz="1400" dirty="0"/>
          </a:p>
        </p:txBody>
      </p:sp>
      <p:pic>
        <p:nvPicPr>
          <p:cNvPr id="2050" name="Picture 2">
            <a:extLst>
              <a:ext uri="{FF2B5EF4-FFF2-40B4-BE49-F238E27FC236}">
                <a16:creationId xmlns:a16="http://schemas.microsoft.com/office/drawing/2014/main" xmlns="" id="{A5F9AB3A-60C2-47D8-9CBA-0F9E90E03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7" y="3691300"/>
            <a:ext cx="2922798" cy="11746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D61CA0E8-27C9-4E71-9BC0-369C374F5129}"/>
              </a:ext>
            </a:extLst>
          </p:cNvPr>
          <p:cNvSpPr txBox="1"/>
          <p:nvPr/>
        </p:nvSpPr>
        <p:spPr>
          <a:xfrm>
            <a:off x="3057525" y="4290953"/>
            <a:ext cx="9094998" cy="2031325"/>
          </a:xfrm>
          <a:prstGeom prst="rect">
            <a:avLst/>
          </a:prstGeom>
          <a:noFill/>
        </p:spPr>
        <p:txBody>
          <a:bodyPr wrap="square" rtlCol="0">
            <a:spAutoFit/>
          </a:bodyPr>
          <a:lstStyle/>
          <a:p>
            <a:r>
              <a:rPr lang="en-US" sz="1400" dirty="0"/>
              <a:t>Next, we retrieve extreme outer contours of letters and compress horizontal, vertical, and diagonal segments leaving only their end points.</a:t>
            </a:r>
          </a:p>
          <a:p>
            <a:r>
              <a:rPr lang="en-US" sz="1400" dirty="0"/>
              <a:t>Then we sort our contours by firstly calculating the up-right bounding rectangle of a point set or non-zero pixels and zipping them with our contours and then applying sorting algorithm. Then we loop over our contours with area threshold of 250 to avoid noises and draw rectangles with letters on image. After that, we apply thresholding algorithm (here we use combination of binary inverted and Otsu algorithm) and resize every letter with interpolation (it helps to resize image with minimal quality loss). Then, we convert them to binary form, scale them and reshape, same as we did for our model to train. Finally, we predict the letter using our trained model and transform numeric prediction into label (that’s why we loaded our labels and transform them into binary before), making the list of predicted letters.</a:t>
            </a:r>
            <a:endParaRPr lang="ru-RU" sz="1400" dirty="0"/>
          </a:p>
        </p:txBody>
      </p:sp>
      <p:sp>
        <p:nvSpPr>
          <p:cNvPr id="10" name="TextBox 9">
            <a:extLst>
              <a:ext uri="{FF2B5EF4-FFF2-40B4-BE49-F238E27FC236}">
                <a16:creationId xmlns:a16="http://schemas.microsoft.com/office/drawing/2014/main" xmlns="" id="{C4371EF9-A18C-4C80-8371-013DA376ABD6}"/>
              </a:ext>
            </a:extLst>
          </p:cNvPr>
          <p:cNvSpPr txBox="1"/>
          <p:nvPr/>
        </p:nvSpPr>
        <p:spPr>
          <a:xfrm>
            <a:off x="779675" y="4780209"/>
            <a:ext cx="1410964" cy="338554"/>
          </a:xfrm>
          <a:prstGeom prst="rect">
            <a:avLst/>
          </a:prstGeom>
          <a:noFill/>
        </p:spPr>
        <p:txBody>
          <a:bodyPr wrap="none" rtlCol="0">
            <a:spAutoFit/>
          </a:bodyPr>
          <a:lstStyle/>
          <a:p>
            <a:r>
              <a:rPr lang="en-US" sz="1600" dirty="0"/>
              <a:t>Image dilation</a:t>
            </a:r>
            <a:endParaRPr lang="ru-RU" sz="1600" dirty="0"/>
          </a:p>
        </p:txBody>
      </p:sp>
      <p:pic>
        <p:nvPicPr>
          <p:cNvPr id="1026" name="Picture 2">
            <a:extLst>
              <a:ext uri="{FF2B5EF4-FFF2-40B4-BE49-F238E27FC236}">
                <a16:creationId xmlns:a16="http://schemas.microsoft.com/office/drawing/2014/main" xmlns="" id="{208003AB-C453-4169-9F5C-5E7350282A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67" y="5118763"/>
            <a:ext cx="906216" cy="9062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4D2B0C51-C6AE-43A4-BCE5-0FB28B36F4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279" y="5070103"/>
            <a:ext cx="1016371" cy="10163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EED8874E-F4B5-40EE-860B-626BCE4FFBC1}"/>
              </a:ext>
            </a:extLst>
          </p:cNvPr>
          <p:cNvSpPr txBox="1"/>
          <p:nvPr/>
        </p:nvSpPr>
        <p:spPr>
          <a:xfrm>
            <a:off x="62072" y="6086474"/>
            <a:ext cx="1395767" cy="307777"/>
          </a:xfrm>
          <a:prstGeom prst="rect">
            <a:avLst/>
          </a:prstGeom>
          <a:noFill/>
        </p:spPr>
        <p:txBody>
          <a:bodyPr wrap="none" rtlCol="0">
            <a:spAutoFit/>
          </a:bodyPr>
          <a:lstStyle/>
          <a:p>
            <a:r>
              <a:rPr lang="en-US" sz="1400" dirty="0"/>
              <a:t>No interpolation</a:t>
            </a:r>
            <a:endParaRPr lang="ru-RU" sz="1400" dirty="0"/>
          </a:p>
        </p:txBody>
      </p:sp>
      <p:sp>
        <p:nvSpPr>
          <p:cNvPr id="15" name="TextBox 14">
            <a:extLst>
              <a:ext uri="{FF2B5EF4-FFF2-40B4-BE49-F238E27FC236}">
                <a16:creationId xmlns:a16="http://schemas.microsoft.com/office/drawing/2014/main" xmlns="" id="{F69F9BDF-859D-4F5F-863D-88C7689EF154}"/>
              </a:ext>
            </a:extLst>
          </p:cNvPr>
          <p:cNvSpPr txBox="1"/>
          <p:nvPr/>
        </p:nvSpPr>
        <p:spPr>
          <a:xfrm>
            <a:off x="1621603" y="6076781"/>
            <a:ext cx="1543564" cy="307777"/>
          </a:xfrm>
          <a:prstGeom prst="rect">
            <a:avLst/>
          </a:prstGeom>
          <a:noFill/>
        </p:spPr>
        <p:txBody>
          <a:bodyPr wrap="none" rtlCol="0">
            <a:spAutoFit/>
          </a:bodyPr>
          <a:lstStyle/>
          <a:p>
            <a:r>
              <a:rPr lang="en-US" sz="1400" dirty="0"/>
              <a:t>After interpolation</a:t>
            </a:r>
            <a:endParaRPr lang="ru-RU" sz="1400" dirty="0"/>
          </a:p>
        </p:txBody>
      </p:sp>
    </p:spTree>
    <p:extLst>
      <p:ext uri="{BB962C8B-B14F-4D97-AF65-F5344CB8AC3E}">
        <p14:creationId xmlns:p14="http://schemas.microsoft.com/office/powerpoint/2010/main" val="138707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E3C71AA-9180-41BC-90EC-2B984A1159F0}"/>
              </a:ext>
            </a:extLst>
          </p:cNvPr>
          <p:cNvSpPr>
            <a:spLocks noGrp="1"/>
          </p:cNvSpPr>
          <p:nvPr>
            <p:ph type="title"/>
          </p:nvPr>
        </p:nvSpPr>
        <p:spPr>
          <a:xfrm>
            <a:off x="1097280" y="286603"/>
            <a:ext cx="10058400" cy="532547"/>
          </a:xfrm>
        </p:spPr>
        <p:txBody>
          <a:bodyPr>
            <a:normAutofit fontScale="90000"/>
          </a:bodyPr>
          <a:lstStyle/>
          <a:p>
            <a:r>
              <a:rPr lang="en-US" dirty="0"/>
              <a:t>Spell check</a:t>
            </a:r>
            <a:endParaRPr lang="ru-RU" dirty="0"/>
          </a:p>
        </p:txBody>
      </p:sp>
      <p:sp>
        <p:nvSpPr>
          <p:cNvPr id="3" name="Дата 2">
            <a:extLst>
              <a:ext uri="{FF2B5EF4-FFF2-40B4-BE49-F238E27FC236}">
                <a16:creationId xmlns:a16="http://schemas.microsoft.com/office/drawing/2014/main" xmlns="" id="{B0B4C651-36A8-4040-9BED-E41D8D345605}"/>
              </a:ext>
            </a:extLst>
          </p:cNvPr>
          <p:cNvSpPr>
            <a:spLocks noGrp="1"/>
          </p:cNvSpPr>
          <p:nvPr>
            <p:ph type="dt" sz="half" idx="10"/>
          </p:nvPr>
        </p:nvSpPr>
        <p:spPr/>
        <p:txBody>
          <a:bodyPr/>
          <a:lstStyle/>
          <a:p>
            <a:pPr rtl="0"/>
            <a:fld id="{2E183960-CD30-4C58-B1DC-C7BD90367127}" type="datetime1">
              <a:rPr lang="ru-RU" smtClean="0"/>
              <a:t>16.06.2022</a:t>
            </a:fld>
            <a:endParaRPr lang="en-US" dirty="0"/>
          </a:p>
        </p:txBody>
      </p:sp>
      <p:pic>
        <p:nvPicPr>
          <p:cNvPr id="5" name="Рисунок 4">
            <a:extLst>
              <a:ext uri="{FF2B5EF4-FFF2-40B4-BE49-F238E27FC236}">
                <a16:creationId xmlns:a16="http://schemas.microsoft.com/office/drawing/2014/main" xmlns="" id="{DB3A4F52-F294-41FC-99AD-5D6FA9008A80}"/>
              </a:ext>
            </a:extLst>
          </p:cNvPr>
          <p:cNvPicPr>
            <a:picLocks noChangeAspect="1"/>
          </p:cNvPicPr>
          <p:nvPr/>
        </p:nvPicPr>
        <p:blipFill>
          <a:blip r:embed="rId2"/>
          <a:stretch>
            <a:fillRect/>
          </a:stretch>
        </p:blipFill>
        <p:spPr>
          <a:xfrm>
            <a:off x="1097280" y="835307"/>
            <a:ext cx="7484745" cy="2622575"/>
          </a:xfrm>
          <a:prstGeom prst="rect">
            <a:avLst/>
          </a:prstGeom>
        </p:spPr>
      </p:pic>
      <p:pic>
        <p:nvPicPr>
          <p:cNvPr id="7" name="Рисунок 6">
            <a:extLst>
              <a:ext uri="{FF2B5EF4-FFF2-40B4-BE49-F238E27FC236}">
                <a16:creationId xmlns:a16="http://schemas.microsoft.com/office/drawing/2014/main" xmlns="" id="{1F9F1A8D-418F-4A6A-9A74-5D81B5DBAE3D}"/>
              </a:ext>
            </a:extLst>
          </p:cNvPr>
          <p:cNvPicPr>
            <a:picLocks noChangeAspect="1"/>
          </p:cNvPicPr>
          <p:nvPr/>
        </p:nvPicPr>
        <p:blipFill>
          <a:blip r:embed="rId3"/>
          <a:stretch>
            <a:fillRect/>
          </a:stretch>
        </p:blipFill>
        <p:spPr>
          <a:xfrm>
            <a:off x="2133600" y="3479424"/>
            <a:ext cx="9951719" cy="1075862"/>
          </a:xfrm>
          <a:prstGeom prst="rect">
            <a:avLst/>
          </a:prstGeom>
        </p:spPr>
      </p:pic>
      <p:pic>
        <p:nvPicPr>
          <p:cNvPr id="3074" name="Picture 2">
            <a:extLst>
              <a:ext uri="{FF2B5EF4-FFF2-40B4-BE49-F238E27FC236}">
                <a16:creationId xmlns:a16="http://schemas.microsoft.com/office/drawing/2014/main" xmlns="" id="{DC00991E-138A-4F2A-B444-9EAECFA94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025" y="813764"/>
            <a:ext cx="3503294" cy="17516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E820E113-8507-48DD-B5E1-74FF2970FA6F}"/>
              </a:ext>
            </a:extLst>
          </p:cNvPr>
          <p:cNvSpPr txBox="1"/>
          <p:nvPr/>
        </p:nvSpPr>
        <p:spPr>
          <a:xfrm>
            <a:off x="123825" y="4626642"/>
            <a:ext cx="11961494" cy="1754326"/>
          </a:xfrm>
          <a:prstGeom prst="rect">
            <a:avLst/>
          </a:prstGeom>
          <a:noFill/>
        </p:spPr>
        <p:txBody>
          <a:bodyPr wrap="square" rtlCol="0">
            <a:spAutoFit/>
          </a:bodyPr>
          <a:lstStyle/>
          <a:p>
            <a:r>
              <a:rPr lang="en-US" dirty="0"/>
              <a:t>To compensate imperfection of our model we added a spell check by the help of Enchant and </a:t>
            </a:r>
            <a:r>
              <a:rPr lang="en-US" dirty="0" err="1"/>
              <a:t>Difflib</a:t>
            </a:r>
            <a:r>
              <a:rPr lang="en-US" dirty="0"/>
              <a:t> libraries. Hence, when our model make a mistake with prediction of some letters the word is being checked in dictionary (which is embedded into Enchant library). Then, Enchant give us suggestions of most likely words. The sim dictionary will store the similarity values (range from 0 to 1) of the words proposed by the suggest() method of the </a:t>
            </a:r>
            <a:r>
              <a:rPr lang="en-US" dirty="0" err="1"/>
              <a:t>Dict</a:t>
            </a:r>
            <a:r>
              <a:rPr lang="en-US" dirty="0"/>
              <a:t> class with the search word. We get these values in a loop when calling the ratio() method of the </a:t>
            </a:r>
            <a:r>
              <a:rPr lang="en-US" dirty="0" err="1"/>
              <a:t>SequenceMatcher</a:t>
            </a:r>
            <a:r>
              <a:rPr lang="en-US" dirty="0"/>
              <a:t> class and write them to the dictionary. At the end, we get the word that is as close as possible to the one being checked and other suggestions if they are &gt; 1.</a:t>
            </a:r>
            <a:endParaRPr lang="ru-RU" dirty="0"/>
          </a:p>
        </p:txBody>
      </p:sp>
    </p:spTree>
    <p:extLst>
      <p:ext uri="{BB962C8B-B14F-4D97-AF65-F5344CB8AC3E}">
        <p14:creationId xmlns:p14="http://schemas.microsoft.com/office/powerpoint/2010/main" val="430295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664AA263-86C6-4A9C-BCA6-0D5A30EDA1F6}"/>
              </a:ext>
            </a:extLst>
          </p:cNvPr>
          <p:cNvSpPr>
            <a:spLocks noGrp="1"/>
          </p:cNvSpPr>
          <p:nvPr>
            <p:ph type="title"/>
          </p:nvPr>
        </p:nvSpPr>
        <p:spPr/>
        <p:txBody>
          <a:bodyPr/>
          <a:lstStyle/>
          <a:p>
            <a:r>
              <a:rPr lang="en-US" dirty="0"/>
              <a:t>Final results</a:t>
            </a:r>
            <a:endParaRPr lang="ru-RU" dirty="0"/>
          </a:p>
        </p:txBody>
      </p:sp>
      <p:sp>
        <p:nvSpPr>
          <p:cNvPr id="3" name="Дата 2">
            <a:extLst>
              <a:ext uri="{FF2B5EF4-FFF2-40B4-BE49-F238E27FC236}">
                <a16:creationId xmlns:a16="http://schemas.microsoft.com/office/drawing/2014/main" xmlns="" id="{E70AC859-A23C-4C5E-A214-962A43270A5C}"/>
              </a:ext>
            </a:extLst>
          </p:cNvPr>
          <p:cNvSpPr>
            <a:spLocks noGrp="1"/>
          </p:cNvSpPr>
          <p:nvPr>
            <p:ph type="dt" sz="half" idx="10"/>
          </p:nvPr>
        </p:nvSpPr>
        <p:spPr/>
        <p:txBody>
          <a:bodyPr/>
          <a:lstStyle/>
          <a:p>
            <a:pPr rtl="0"/>
            <a:fld id="{FE621BC7-3A2C-4D5D-A50C-33EB50CE227A}" type="datetime1">
              <a:rPr lang="ru-RU" smtClean="0"/>
              <a:t>16.06.2022</a:t>
            </a:fld>
            <a:endParaRPr lang="en-US" dirty="0"/>
          </a:p>
        </p:txBody>
      </p:sp>
      <p:pic>
        <p:nvPicPr>
          <p:cNvPr id="5" name="Рисунок 4">
            <a:extLst>
              <a:ext uri="{FF2B5EF4-FFF2-40B4-BE49-F238E27FC236}">
                <a16:creationId xmlns:a16="http://schemas.microsoft.com/office/drawing/2014/main" xmlns="" id="{D5B20929-7E3B-4C31-BC38-1330AC51CD32}"/>
              </a:ext>
            </a:extLst>
          </p:cNvPr>
          <p:cNvPicPr>
            <a:picLocks noChangeAspect="1"/>
          </p:cNvPicPr>
          <p:nvPr/>
        </p:nvPicPr>
        <p:blipFill>
          <a:blip r:embed="rId2"/>
          <a:stretch>
            <a:fillRect/>
          </a:stretch>
        </p:blipFill>
        <p:spPr>
          <a:xfrm>
            <a:off x="1097280" y="1935907"/>
            <a:ext cx="4344705" cy="4108660"/>
          </a:xfrm>
          <a:prstGeom prst="rect">
            <a:avLst/>
          </a:prstGeom>
        </p:spPr>
      </p:pic>
      <p:pic>
        <p:nvPicPr>
          <p:cNvPr id="7" name="Рисунок 6">
            <a:extLst>
              <a:ext uri="{FF2B5EF4-FFF2-40B4-BE49-F238E27FC236}">
                <a16:creationId xmlns:a16="http://schemas.microsoft.com/office/drawing/2014/main" xmlns="" id="{3C00C15C-2E35-4453-BD76-878B72235298}"/>
              </a:ext>
            </a:extLst>
          </p:cNvPr>
          <p:cNvPicPr>
            <a:picLocks noChangeAspect="1"/>
          </p:cNvPicPr>
          <p:nvPr/>
        </p:nvPicPr>
        <p:blipFill>
          <a:blip r:embed="rId3"/>
          <a:stretch>
            <a:fillRect/>
          </a:stretch>
        </p:blipFill>
        <p:spPr>
          <a:xfrm>
            <a:off x="5518088" y="1935907"/>
            <a:ext cx="5400675" cy="4010025"/>
          </a:xfrm>
          <a:prstGeom prst="rect">
            <a:avLst/>
          </a:prstGeom>
        </p:spPr>
      </p:pic>
    </p:spTree>
    <p:extLst>
      <p:ext uri="{BB962C8B-B14F-4D97-AF65-F5344CB8AC3E}">
        <p14:creationId xmlns:p14="http://schemas.microsoft.com/office/powerpoint/2010/main" val="263003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a:t>Desktop and web application</a:t>
            </a:r>
            <a:endParaRPr/>
          </a:p>
        </p:txBody>
      </p:sp>
      <p:sp>
        <p:nvSpPr>
          <p:cNvPr id="323" name="Google Shape;323;p37"/>
          <p:cNvSpPr txBox="1"/>
          <p:nvPr/>
        </p:nvSpPr>
        <p:spPr>
          <a:xfrm>
            <a:off x="1117600" y="2467429"/>
            <a:ext cx="10450200" cy="156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Bookman Old Style"/>
                <a:ea typeface="Bookman Old Style"/>
                <a:cs typeface="Bookman Old Style"/>
                <a:sym typeface="Bookman Old Style"/>
              </a:rPr>
              <a:t>Simple and clear interface was created to be more user-friendly. The only thing you need is scanned text or text photo to be recognized.</a:t>
            </a:r>
            <a:endParaRPr dirty="0"/>
          </a:p>
          <a:p>
            <a:pPr marL="0" marR="0" lvl="0" indent="0" algn="l" rtl="0">
              <a:spcBef>
                <a:spcPts val="0"/>
              </a:spcBef>
              <a:spcAft>
                <a:spcPts val="0"/>
              </a:spcAft>
              <a:buNone/>
            </a:pPr>
            <a:endParaRPr sz="24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2400" dirty="0">
                <a:solidFill>
                  <a:schemeClr val="dk1"/>
                </a:solidFill>
                <a:latin typeface="Bookman Old Style"/>
                <a:ea typeface="Bookman Old Style"/>
                <a:cs typeface="Bookman Old Style"/>
                <a:sym typeface="Bookman Old Style"/>
              </a:rPr>
              <a:t>Code in details: https://github.com/CISgroup1/HTR_GUI_PyQt</a:t>
            </a:r>
            <a:endParaRPr sz="2400" dirty="0">
              <a:solidFill>
                <a:schemeClr val="dk1"/>
              </a:solidFill>
              <a:latin typeface="Bookman Old Style"/>
              <a:ea typeface="Bookman Old Style"/>
              <a:cs typeface="Bookman Old Style"/>
              <a:sym typeface="Bookman Old Style"/>
            </a:endParaRPr>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FF16DDFF-1FBC-40E0-8EC2-C0E58A975373}" type="datetime1">
              <a:rPr lang="ru-RU" smtClean="0"/>
              <a:t>16.06.2022</a:t>
            </a:fld>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82" y="758952"/>
            <a:ext cx="11660648" cy="3566100"/>
          </a:xfrm>
        </p:spPr>
        <p:txBody>
          <a:bodyPr/>
          <a:lstStyle/>
          <a:p>
            <a:pPr algn="ctr"/>
            <a:r>
              <a:rPr lang="en-US" dirty="0" smtClean="0"/>
              <a:t>Desktop application description</a:t>
            </a:r>
            <a:endParaRPr lang="ru-RU" dirty="0"/>
          </a:p>
        </p:txBody>
      </p:sp>
      <p:pic>
        <p:nvPicPr>
          <p:cNvPr id="4" name="Picture 3"/>
          <p:cNvPicPr>
            <a:picLocks noChangeAspect="1"/>
          </p:cNvPicPr>
          <p:nvPr/>
        </p:nvPicPr>
        <p:blipFill>
          <a:blip r:embed="rId2"/>
          <a:stretch>
            <a:fillRect/>
          </a:stretch>
        </p:blipFill>
        <p:spPr>
          <a:xfrm>
            <a:off x="9760513" y="0"/>
            <a:ext cx="2431487" cy="1842448"/>
          </a:xfrm>
          <a:prstGeom prst="rect">
            <a:avLst/>
          </a:prstGeom>
        </p:spPr>
      </p:pic>
      <p:sp>
        <p:nvSpPr>
          <p:cNvPr id="5" name="Date Placeholder 4"/>
          <p:cNvSpPr>
            <a:spLocks noGrp="1"/>
          </p:cNvSpPr>
          <p:nvPr>
            <p:ph type="dt" idx="10"/>
          </p:nvPr>
        </p:nvSpPr>
        <p:spPr/>
        <p:txBody>
          <a:bodyPr/>
          <a:lstStyle/>
          <a:p>
            <a:fld id="{34874A56-C1E1-468D-AEBF-AA2E707E92EE}" type="datetime1">
              <a:rPr lang="ru-RU" smtClean="0"/>
              <a:t>16.06.2022</a:t>
            </a:fld>
            <a:endParaRPr lang="ru-RU"/>
          </a:p>
        </p:txBody>
      </p:sp>
    </p:spTree>
    <p:extLst>
      <p:ext uri="{BB962C8B-B14F-4D97-AF65-F5344CB8AC3E}">
        <p14:creationId xmlns:p14="http://schemas.microsoft.com/office/powerpoint/2010/main" val="238865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5"/>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0000"/>
              </a:buClr>
              <a:buSzPts val="4800"/>
              <a:buFont typeface="Bookman Old Style"/>
              <a:buNone/>
            </a:pPr>
            <a:r>
              <a:rPr lang="en-US" sz="4800" b="1" dirty="0">
                <a:solidFill>
                  <a:srgbClr val="000000"/>
                </a:solidFill>
              </a:rPr>
              <a:t>Project aim</a:t>
            </a:r>
            <a:endParaRPr dirty="0"/>
          </a:p>
        </p:txBody>
      </p:sp>
      <p:sp>
        <p:nvSpPr>
          <p:cNvPr id="164" name="Google Shape;164;p15"/>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sz="2000" dirty="0">
                <a:solidFill>
                  <a:srgbClr val="000000"/>
                </a:solidFill>
                <a:latin typeface="Bookman Old Style"/>
                <a:ea typeface="Bookman Old Style"/>
                <a:cs typeface="Bookman Old Style"/>
                <a:sym typeface="Bookman Old Style"/>
              </a:rPr>
              <a:t>Our goal is to ease this task by making a program that will recognize </a:t>
            </a:r>
            <a:r>
              <a:rPr lang="en-US" sz="2000" dirty="0" smtClean="0">
                <a:solidFill>
                  <a:srgbClr val="000000"/>
                </a:solidFill>
                <a:latin typeface="Bookman Old Style"/>
                <a:ea typeface="Bookman Old Style"/>
                <a:cs typeface="Bookman Old Style"/>
                <a:sym typeface="Bookman Old Style"/>
              </a:rPr>
              <a:t>English handwritten </a:t>
            </a:r>
            <a:r>
              <a:rPr lang="en-US" sz="2000" dirty="0">
                <a:solidFill>
                  <a:srgbClr val="000000"/>
                </a:solidFill>
                <a:latin typeface="Bookman Old Style"/>
                <a:ea typeface="Bookman Old Style"/>
                <a:cs typeface="Bookman Old Style"/>
                <a:sym typeface="Bookman Old Style"/>
              </a:rPr>
              <a:t>text by photo or scan of it and converting it into digital form. So that many useful documents may be published without the need to type the text manually from sheets into computer</a:t>
            </a:r>
            <a:r>
              <a:rPr lang="en-US" sz="2000" dirty="0" smtClean="0">
                <a:solidFill>
                  <a:srgbClr val="000000"/>
                </a:solidFill>
                <a:latin typeface="Bookman Old Style"/>
                <a:ea typeface="Bookman Old Style"/>
                <a:cs typeface="Bookman Old Style"/>
                <a:sym typeface="Bookman Old Style"/>
              </a:rPr>
              <a:t>.</a:t>
            </a:r>
          </a:p>
          <a:p>
            <a:pPr marL="91440" indent="-127000" algn="just">
              <a:spcBef>
                <a:spcPts val="0"/>
              </a:spcBef>
              <a:buSzPts val="2000"/>
            </a:pPr>
            <a:r>
              <a:rPr lang="en-US" sz="2000" dirty="0">
                <a:solidFill>
                  <a:srgbClr val="000000"/>
                </a:solidFill>
                <a:latin typeface="Bookman Old Style"/>
                <a:ea typeface="Bookman Old Style"/>
                <a:cs typeface="Bookman Old Style"/>
                <a:sym typeface="Bookman Old Style"/>
              </a:rPr>
              <a:t>Our targeted parameter is at least 90 % accuracy in handwritten text   </a:t>
            </a:r>
            <a:r>
              <a:rPr lang="en-US" sz="2000" dirty="0" smtClean="0">
                <a:solidFill>
                  <a:srgbClr val="000000"/>
                </a:solidFill>
                <a:latin typeface="Bookman Old Style"/>
                <a:ea typeface="Bookman Old Style"/>
                <a:cs typeface="Bookman Old Style"/>
                <a:sym typeface="Bookman Old Style"/>
              </a:rPr>
              <a:t>recognition.</a:t>
            </a:r>
            <a:endParaRPr lang="en-US" sz="2000" dirty="0">
              <a:latin typeface="Bookman Old Style"/>
              <a:ea typeface="Bookman Old Style"/>
              <a:cs typeface="Bookman Old Style"/>
              <a:sym typeface="Bookman Old Style"/>
            </a:endParaRPr>
          </a:p>
          <a:p>
            <a:pPr marL="91440" lvl="0" indent="-127000" algn="l" rtl="0">
              <a:lnSpc>
                <a:spcPct val="110000"/>
              </a:lnSpc>
              <a:spcBef>
                <a:spcPts val="0"/>
              </a:spcBef>
              <a:spcAft>
                <a:spcPts val="0"/>
              </a:spcAft>
              <a:buSzPts val="2000"/>
              <a:buChar char=" "/>
            </a:pPr>
            <a:endParaRPr lang="ru-RU" sz="2000" dirty="0" smtClean="0">
              <a:solidFill>
                <a:srgbClr val="000000"/>
              </a:solidFill>
              <a:latin typeface="Bookman Old Style"/>
              <a:ea typeface="Bookman Old Style"/>
              <a:cs typeface="Bookman Old Style"/>
              <a:sym typeface="Bookman Old Style"/>
            </a:endParaRPr>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628BB39D-541E-4CE6-8B08-1DA8262A7551}" type="datetime1">
              <a:rPr lang="ru-RU" smtClean="0"/>
              <a:t>16.06.2022</a:t>
            </a:fld>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13728BBC-65BA-4974-B450-8353CDEC408A}" type="datetime1">
              <a:rPr lang="ru-RU" smtClean="0"/>
              <a:t>16.06.2022</a:t>
            </a:fld>
            <a:endParaRPr dirty="0"/>
          </a:p>
        </p:txBody>
      </p:sp>
      <p:sp>
        <p:nvSpPr>
          <p:cNvPr id="9" name="TextBox 8">
            <a:extLst>
              <a:ext uri="{FF2B5EF4-FFF2-40B4-BE49-F238E27FC236}">
                <a16:creationId xmlns:a16="http://schemas.microsoft.com/office/drawing/2014/main" xmlns="" id="{4CDDB743-D82E-D06B-3963-364E50992433}"/>
              </a:ext>
            </a:extLst>
          </p:cNvPr>
          <p:cNvSpPr txBox="1"/>
          <p:nvPr/>
        </p:nvSpPr>
        <p:spPr>
          <a:xfrm>
            <a:off x="1126309" y="1922524"/>
            <a:ext cx="10062801" cy="3046988"/>
          </a:xfrm>
          <a:prstGeom prst="rect">
            <a:avLst/>
          </a:prstGeom>
          <a:noFill/>
        </p:spPr>
        <p:txBody>
          <a:bodyPr wrap="square">
            <a:spAutoFit/>
          </a:bodyPr>
          <a:lstStyle/>
          <a:p>
            <a:r>
              <a:rPr lang="en-US" sz="2400" dirty="0">
                <a:solidFill>
                  <a:schemeClr val="dk1"/>
                </a:solidFill>
                <a:latin typeface="Bookman Old Style"/>
              </a:rPr>
              <a:t>Desktop application has been built using PyQt5 library considering Python as a main programming language of our course.</a:t>
            </a:r>
          </a:p>
          <a:p>
            <a:endParaRPr lang="en-US" sz="2400" dirty="0">
              <a:solidFill>
                <a:schemeClr val="dk1"/>
              </a:solidFill>
              <a:latin typeface="Bookman Old Style"/>
            </a:endParaRPr>
          </a:p>
          <a:p>
            <a:r>
              <a:rPr lang="en-US" sz="2400" dirty="0" err="1">
                <a:solidFill>
                  <a:schemeClr val="dk1"/>
                </a:solidFill>
                <a:latin typeface="Bookman Old Style"/>
                <a:hlinkClick r:id="rId3">
                  <a:extLst>
                    <a:ext uri="{A12FA001-AC4F-418D-AE19-62706E023703}">
                      <ahyp:hlinkClr xmlns:ahyp="http://schemas.microsoft.com/office/drawing/2018/hyperlinkcolor" xmlns="" val="tx"/>
                    </a:ext>
                  </a:extLst>
                </a:hlinkClick>
              </a:rPr>
              <a:t>PyQt</a:t>
            </a:r>
            <a:r>
              <a:rPr lang="en-US" sz="2400" dirty="0">
                <a:solidFill>
                  <a:schemeClr val="dk1"/>
                </a:solidFill>
                <a:latin typeface="Bookman Old Style"/>
              </a:rPr>
              <a:t> is a Python version of the </a:t>
            </a:r>
            <a:r>
              <a:rPr lang="en-US" sz="2400" dirty="0">
                <a:solidFill>
                  <a:schemeClr val="dk1"/>
                </a:solidFill>
                <a:latin typeface="Bookman Old Style"/>
                <a:hlinkClick r:id="rId4">
                  <a:extLst>
                    <a:ext uri="{A12FA001-AC4F-418D-AE19-62706E023703}">
                      <ahyp:hlinkClr xmlns:ahyp="http://schemas.microsoft.com/office/drawing/2018/hyperlinkcolor" xmlns="" val="tx"/>
                    </a:ext>
                  </a:extLst>
                </a:hlinkClick>
              </a:rPr>
              <a:t>Qt Framework</a:t>
            </a:r>
            <a:r>
              <a:rPr lang="en-US" sz="2400" dirty="0">
                <a:solidFill>
                  <a:schemeClr val="dk1"/>
                </a:solidFill>
                <a:latin typeface="Bookman Old Style"/>
              </a:rPr>
              <a:t>. Qt is an open-source framework written in C++. It is used to build GUIs easily with widgets that are commonplace in desktop applications.</a:t>
            </a:r>
            <a:endParaRPr lang="en-US" sz="2400" dirty="0">
              <a:solidFill>
                <a:schemeClr val="dk1"/>
              </a:solidFill>
              <a:latin typeface="Bookman Old Style"/>
              <a:sym typeface="Bookman Old Style"/>
            </a:endParaRPr>
          </a:p>
          <a:p>
            <a:pPr marL="0" marR="0" lvl="0" indent="0" algn="l" rtl="0">
              <a:spcBef>
                <a:spcPts val="0"/>
              </a:spcBef>
              <a:spcAft>
                <a:spcPts val="0"/>
              </a:spcAft>
              <a:buNone/>
            </a:pPr>
            <a:endParaRPr lang="en-US" sz="2400" dirty="0">
              <a:solidFill>
                <a:schemeClr val="dk1"/>
              </a:solidFill>
              <a:latin typeface="Bookman Old Style"/>
              <a:ea typeface="Bookman Old Style"/>
              <a:cs typeface="Bookman Old Style"/>
              <a:sym typeface="Bookman Old Style"/>
            </a:endParaRPr>
          </a:p>
        </p:txBody>
      </p:sp>
    </p:spTree>
    <p:extLst>
      <p:ext uri="{BB962C8B-B14F-4D97-AF65-F5344CB8AC3E}">
        <p14:creationId xmlns:p14="http://schemas.microsoft.com/office/powerpoint/2010/main" val="3516007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xmlns="" id="{9CB6D601-7DBE-3584-9796-1A909759726F}"/>
              </a:ext>
            </a:extLst>
          </p:cNvPr>
          <p:cNvSpPr/>
          <p:nvPr/>
        </p:nvSpPr>
        <p:spPr>
          <a:xfrm>
            <a:off x="1201783" y="169074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9229C170-DA44-4CBE-B492-81D1841270FE}" type="datetime1">
              <a:rPr lang="ru-RU" smtClean="0"/>
              <a:t>16.06.2022</a:t>
            </a:fld>
            <a:endParaRPr dirty="0"/>
          </a:p>
        </p:txBody>
      </p:sp>
      <p:sp>
        <p:nvSpPr>
          <p:cNvPr id="9" name="TextBox 8">
            <a:extLst>
              <a:ext uri="{FF2B5EF4-FFF2-40B4-BE49-F238E27FC236}">
                <a16:creationId xmlns:a16="http://schemas.microsoft.com/office/drawing/2014/main" xmlns="" id="{4CDDB743-D82E-D06B-3963-364E50992433}"/>
              </a:ext>
            </a:extLst>
          </p:cNvPr>
          <p:cNvSpPr txBox="1"/>
          <p:nvPr/>
        </p:nvSpPr>
        <p:spPr>
          <a:xfrm>
            <a:off x="7416191" y="1076221"/>
            <a:ext cx="4549065" cy="3416320"/>
          </a:xfrm>
          <a:prstGeom prst="rect">
            <a:avLst/>
          </a:prstGeom>
          <a:noFill/>
        </p:spPr>
        <p:txBody>
          <a:bodyPr wrap="square">
            <a:spAutoFit/>
          </a:bodyPr>
          <a:lstStyle/>
          <a:p>
            <a:r>
              <a:rPr lang="en-US" sz="2400" dirty="0">
                <a:solidFill>
                  <a:schemeClr val="dk1"/>
                </a:solidFill>
                <a:latin typeface="Bookman Old Style"/>
              </a:rPr>
              <a:t>Step 1. Creating GUI</a:t>
            </a:r>
            <a:br>
              <a:rPr lang="en-US" sz="2400" dirty="0">
                <a:solidFill>
                  <a:schemeClr val="dk1"/>
                </a:solidFill>
                <a:latin typeface="Bookman Old Style"/>
              </a:rPr>
            </a:br>
            <a:endParaRPr lang="en-US" sz="2400" dirty="0">
              <a:solidFill>
                <a:schemeClr val="dk1"/>
              </a:solidFill>
              <a:latin typeface="Bookman Old Style"/>
            </a:endParaRPr>
          </a:p>
          <a:p>
            <a:r>
              <a:rPr lang="en-US" sz="2400" dirty="0">
                <a:solidFill>
                  <a:schemeClr val="dk1"/>
                </a:solidFill>
                <a:latin typeface="Bookman Old Style"/>
              </a:rPr>
              <a:t>The </a:t>
            </a:r>
            <a:r>
              <a:rPr lang="en-US" sz="2400" dirty="0" err="1">
                <a:solidFill>
                  <a:schemeClr val="dk1"/>
                </a:solidFill>
                <a:latin typeface="Bookman Old Style"/>
              </a:rPr>
              <a:t>PyQt</a:t>
            </a:r>
            <a:r>
              <a:rPr lang="en-US" sz="2400" dirty="0">
                <a:solidFill>
                  <a:schemeClr val="dk1"/>
                </a:solidFill>
                <a:latin typeface="Bookman Old Style"/>
              </a:rPr>
              <a:t> installer comes with a GUI builder tool called Qt Designer. Using its simple drag and drop interface, a GUI interface can be quickly built without having to write the code.</a:t>
            </a:r>
          </a:p>
        </p:txBody>
      </p:sp>
      <p:pic>
        <p:nvPicPr>
          <p:cNvPr id="11" name="Рисунок 10">
            <a:extLst>
              <a:ext uri="{FF2B5EF4-FFF2-40B4-BE49-F238E27FC236}">
                <a16:creationId xmlns:a16="http://schemas.microsoft.com/office/drawing/2014/main" xmlns="" id="{0A849116-5EEF-EFB8-E146-DA89DD1A62A8}"/>
              </a:ext>
            </a:extLst>
          </p:cNvPr>
          <p:cNvPicPr>
            <a:picLocks noChangeAspect="1"/>
          </p:cNvPicPr>
          <p:nvPr/>
        </p:nvPicPr>
        <p:blipFill>
          <a:blip r:embed="rId3"/>
          <a:stretch>
            <a:fillRect/>
          </a:stretch>
        </p:blipFill>
        <p:spPr>
          <a:xfrm>
            <a:off x="616798" y="1160206"/>
            <a:ext cx="6593774" cy="4277182"/>
          </a:xfrm>
          <a:prstGeom prst="rect">
            <a:avLst/>
          </a:prstGeom>
        </p:spPr>
      </p:pic>
    </p:spTree>
    <p:extLst>
      <p:ext uri="{BB962C8B-B14F-4D97-AF65-F5344CB8AC3E}">
        <p14:creationId xmlns:p14="http://schemas.microsoft.com/office/powerpoint/2010/main" val="608761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xmlns="" id="{9CB6D601-7DBE-3584-9796-1A909759726F}"/>
              </a:ext>
            </a:extLst>
          </p:cNvPr>
          <p:cNvSpPr/>
          <p:nvPr/>
        </p:nvSpPr>
        <p:spPr>
          <a:xfrm>
            <a:off x="1201783" y="169074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16172CEB-1A5C-4188-9540-E2280B157C81}" type="datetime1">
              <a:rPr lang="ru-RU" smtClean="0"/>
              <a:t>16.06.2022</a:t>
            </a:fld>
            <a:endParaRPr dirty="0"/>
          </a:p>
        </p:txBody>
      </p:sp>
      <p:sp>
        <p:nvSpPr>
          <p:cNvPr id="9" name="TextBox 8">
            <a:extLst>
              <a:ext uri="{FF2B5EF4-FFF2-40B4-BE49-F238E27FC236}">
                <a16:creationId xmlns:a16="http://schemas.microsoft.com/office/drawing/2014/main" xmlns="" id="{4CDDB743-D82E-D06B-3963-364E50992433}"/>
              </a:ext>
            </a:extLst>
          </p:cNvPr>
          <p:cNvSpPr txBox="1"/>
          <p:nvPr/>
        </p:nvSpPr>
        <p:spPr>
          <a:xfrm>
            <a:off x="7495451" y="1066595"/>
            <a:ext cx="4549065" cy="4524315"/>
          </a:xfrm>
          <a:prstGeom prst="rect">
            <a:avLst/>
          </a:prstGeom>
          <a:noFill/>
        </p:spPr>
        <p:txBody>
          <a:bodyPr wrap="square">
            <a:spAutoFit/>
          </a:bodyPr>
          <a:lstStyle/>
          <a:p>
            <a:r>
              <a:rPr lang="en-US" sz="2400" dirty="0">
                <a:solidFill>
                  <a:schemeClr val="dk1"/>
                </a:solidFill>
                <a:latin typeface="Bookman Old Style"/>
              </a:rPr>
              <a:t>Step 2. Exporting widgets</a:t>
            </a:r>
          </a:p>
          <a:p>
            <a:endParaRPr lang="en-US" sz="2400" dirty="0">
              <a:solidFill>
                <a:schemeClr val="dk1"/>
              </a:solidFill>
              <a:latin typeface="Bookman Old Style"/>
            </a:endParaRPr>
          </a:p>
          <a:p>
            <a:r>
              <a:rPr lang="en-US" sz="2400" dirty="0">
                <a:solidFill>
                  <a:schemeClr val="dk1"/>
                </a:solidFill>
                <a:latin typeface="Bookman Old Style"/>
              </a:rPr>
              <a:t>In Qt widget is the name given to a component of the UI that the user can</a:t>
            </a:r>
          </a:p>
          <a:p>
            <a:r>
              <a:rPr lang="en-US" sz="2400" dirty="0">
                <a:solidFill>
                  <a:schemeClr val="dk1"/>
                </a:solidFill>
                <a:latin typeface="Bookman Old Style"/>
              </a:rPr>
              <a:t>interact with.</a:t>
            </a:r>
            <a:br>
              <a:rPr lang="en-US" sz="2400" dirty="0">
                <a:solidFill>
                  <a:schemeClr val="dk1"/>
                </a:solidFill>
                <a:latin typeface="Bookman Old Style"/>
              </a:rPr>
            </a:br>
            <a:endParaRPr lang="en-US" sz="2400" dirty="0">
              <a:solidFill>
                <a:schemeClr val="dk1"/>
              </a:solidFill>
              <a:latin typeface="Bookman Old Style"/>
            </a:endParaRPr>
          </a:p>
          <a:p>
            <a:r>
              <a:rPr lang="en-US" sz="2400" dirty="0">
                <a:solidFill>
                  <a:schemeClr val="dk1"/>
                </a:solidFill>
                <a:latin typeface="Bookman Old Style"/>
              </a:rPr>
              <a:t>Qt Designer  application had been used to quickly build widgets, and then export them as .</a:t>
            </a:r>
            <a:r>
              <a:rPr lang="en-US" sz="2400" dirty="0" err="1">
                <a:solidFill>
                  <a:schemeClr val="dk1"/>
                </a:solidFill>
                <a:latin typeface="Bookman Old Style"/>
              </a:rPr>
              <a:t>ui</a:t>
            </a:r>
            <a:r>
              <a:rPr lang="en-US" sz="2400" dirty="0">
                <a:solidFill>
                  <a:schemeClr val="dk1"/>
                </a:solidFill>
                <a:latin typeface="Bookman Old Style"/>
              </a:rPr>
              <a:t> files. </a:t>
            </a:r>
          </a:p>
          <a:p>
            <a:endParaRPr lang="en-US" sz="2400" dirty="0">
              <a:solidFill>
                <a:schemeClr val="dk1"/>
              </a:solidFill>
              <a:latin typeface="Bookman Old Style"/>
            </a:endParaRPr>
          </a:p>
        </p:txBody>
      </p:sp>
      <p:pic>
        <p:nvPicPr>
          <p:cNvPr id="5" name="Рисунок 4">
            <a:extLst>
              <a:ext uri="{FF2B5EF4-FFF2-40B4-BE49-F238E27FC236}">
                <a16:creationId xmlns:a16="http://schemas.microsoft.com/office/drawing/2014/main" xmlns="" id="{DE965107-5F5C-CDD2-E0F9-B95FB7C6E45E}"/>
              </a:ext>
            </a:extLst>
          </p:cNvPr>
          <p:cNvPicPr>
            <a:picLocks noChangeAspect="1"/>
          </p:cNvPicPr>
          <p:nvPr/>
        </p:nvPicPr>
        <p:blipFill>
          <a:blip r:embed="rId3"/>
          <a:stretch>
            <a:fillRect/>
          </a:stretch>
        </p:blipFill>
        <p:spPr>
          <a:xfrm>
            <a:off x="1126309" y="1066595"/>
            <a:ext cx="6012701" cy="4724809"/>
          </a:xfrm>
          <a:prstGeom prst="rect">
            <a:avLst/>
          </a:prstGeom>
        </p:spPr>
      </p:pic>
    </p:spTree>
    <p:extLst>
      <p:ext uri="{BB962C8B-B14F-4D97-AF65-F5344CB8AC3E}">
        <p14:creationId xmlns:p14="http://schemas.microsoft.com/office/powerpoint/2010/main" val="2439131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xmlns="" id="{333F9B3C-E7ED-A692-42B8-17D3F807C6FA}"/>
              </a:ext>
            </a:extLst>
          </p:cNvPr>
          <p:cNvSpPr/>
          <p:nvPr/>
        </p:nvSpPr>
        <p:spPr>
          <a:xfrm>
            <a:off x="1201783" y="169074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FD17F80F-B1A6-4C09-8AC0-7DA6F2D264FF}" type="datetime1">
              <a:rPr lang="ru-RU" smtClean="0"/>
              <a:t>16.06.2022</a:t>
            </a:fld>
            <a:endParaRPr dirty="0"/>
          </a:p>
        </p:txBody>
      </p:sp>
      <p:pic>
        <p:nvPicPr>
          <p:cNvPr id="3" name="Рисунок 2">
            <a:extLst>
              <a:ext uri="{FF2B5EF4-FFF2-40B4-BE49-F238E27FC236}">
                <a16:creationId xmlns:a16="http://schemas.microsoft.com/office/drawing/2014/main" xmlns="" id="{94D2E939-004C-CB7D-7B47-361F1C62091D}"/>
              </a:ext>
            </a:extLst>
          </p:cNvPr>
          <p:cNvPicPr>
            <a:picLocks noChangeAspect="1"/>
          </p:cNvPicPr>
          <p:nvPr/>
        </p:nvPicPr>
        <p:blipFill>
          <a:blip r:embed="rId3"/>
          <a:stretch>
            <a:fillRect/>
          </a:stretch>
        </p:blipFill>
        <p:spPr>
          <a:xfrm>
            <a:off x="530046" y="1077600"/>
            <a:ext cx="6965405" cy="4572888"/>
          </a:xfrm>
          <a:prstGeom prst="rect">
            <a:avLst/>
          </a:prstGeom>
        </p:spPr>
      </p:pic>
      <p:sp>
        <p:nvSpPr>
          <p:cNvPr id="7" name="Rectangle 2">
            <a:extLst>
              <a:ext uri="{FF2B5EF4-FFF2-40B4-BE49-F238E27FC236}">
                <a16:creationId xmlns:a16="http://schemas.microsoft.com/office/drawing/2014/main" xmlns="" id="{56683F41-B5A4-1198-D4C5-E0A23D293D7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73F2796C-ED5A-098B-2001-C7F6DC5C83E1}"/>
              </a:ext>
            </a:extLst>
          </p:cNvPr>
          <p:cNvSpPr txBox="1"/>
          <p:nvPr/>
        </p:nvSpPr>
        <p:spPr>
          <a:xfrm>
            <a:off x="7777316" y="1076221"/>
            <a:ext cx="4187940" cy="3046988"/>
          </a:xfrm>
          <a:prstGeom prst="rect">
            <a:avLst/>
          </a:prstGeom>
          <a:noFill/>
        </p:spPr>
        <p:txBody>
          <a:bodyPr wrap="square">
            <a:spAutoFit/>
          </a:bodyPr>
          <a:lstStyle/>
          <a:p>
            <a:r>
              <a:rPr lang="en-US" sz="2400" dirty="0">
                <a:solidFill>
                  <a:schemeClr val="dk1"/>
                </a:solidFill>
                <a:latin typeface="Bookman Old Style"/>
              </a:rPr>
              <a:t>Step 3. Importing UI into Python code</a:t>
            </a:r>
            <a:br>
              <a:rPr lang="en-US" sz="2400" dirty="0">
                <a:solidFill>
                  <a:schemeClr val="dk1"/>
                </a:solidFill>
                <a:latin typeface="Bookman Old Style"/>
              </a:rPr>
            </a:br>
            <a:endParaRPr lang="en-US" sz="2400" dirty="0">
              <a:solidFill>
                <a:schemeClr val="dk1"/>
              </a:solidFill>
              <a:latin typeface="Bookman Old Style"/>
            </a:endParaRPr>
          </a:p>
          <a:p>
            <a:r>
              <a:rPr lang="en-US" sz="2400" dirty="0">
                <a:solidFill>
                  <a:schemeClr val="dk1"/>
                </a:solidFill>
                <a:latin typeface="Bookman Old Style"/>
              </a:rPr>
              <a:t>To load .</a:t>
            </a:r>
            <a:r>
              <a:rPr lang="en-US" sz="2400" dirty="0" err="1">
                <a:solidFill>
                  <a:schemeClr val="dk1"/>
                </a:solidFill>
                <a:latin typeface="Bookman Old Style"/>
              </a:rPr>
              <a:t>ui</a:t>
            </a:r>
            <a:r>
              <a:rPr lang="en-US" sz="2400" dirty="0">
                <a:solidFill>
                  <a:schemeClr val="dk1"/>
                </a:solidFill>
                <a:latin typeface="Bookman Old Style"/>
              </a:rPr>
              <a:t> files we can use the </a:t>
            </a:r>
            <a:r>
              <a:rPr lang="en-US" sz="2400" dirty="0" err="1">
                <a:solidFill>
                  <a:schemeClr val="dk1"/>
                </a:solidFill>
                <a:latin typeface="Bookman Old Style"/>
              </a:rPr>
              <a:t>uic</a:t>
            </a:r>
            <a:r>
              <a:rPr lang="en-US" sz="2400" dirty="0">
                <a:solidFill>
                  <a:schemeClr val="dk1"/>
                </a:solidFill>
                <a:latin typeface="Bookman Old Style"/>
              </a:rPr>
              <a:t> module included with PyQt5, specifically the </a:t>
            </a:r>
            <a:r>
              <a:rPr lang="en-US" sz="2400" dirty="0" err="1">
                <a:solidFill>
                  <a:schemeClr val="dk1"/>
                </a:solidFill>
                <a:latin typeface="Bookman Old Style"/>
              </a:rPr>
              <a:t>uic.loadUI</a:t>
            </a:r>
            <a:r>
              <a:rPr lang="en-US" sz="2400" dirty="0">
                <a:solidFill>
                  <a:schemeClr val="dk1"/>
                </a:solidFill>
                <a:latin typeface="Bookman Old Style"/>
              </a:rPr>
              <a:t>()method. </a:t>
            </a:r>
          </a:p>
        </p:txBody>
      </p:sp>
    </p:spTree>
    <p:extLst>
      <p:ext uri="{BB962C8B-B14F-4D97-AF65-F5344CB8AC3E}">
        <p14:creationId xmlns:p14="http://schemas.microsoft.com/office/powerpoint/2010/main" val="1254277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xmlns="" id="{333F9B3C-E7ED-A692-42B8-17D3F807C6FA}"/>
              </a:ext>
            </a:extLst>
          </p:cNvPr>
          <p:cNvSpPr/>
          <p:nvPr/>
        </p:nvSpPr>
        <p:spPr>
          <a:xfrm>
            <a:off x="1201783" y="169074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44E5F64-3EF2-4175-B41D-BC5FA7AD6124}" type="datetime1">
              <a:rPr lang="ru-RU" smtClean="0"/>
              <a:t>16.06.2022</a:t>
            </a:fld>
            <a:endParaRPr dirty="0"/>
          </a:p>
        </p:txBody>
      </p:sp>
      <p:sp>
        <p:nvSpPr>
          <p:cNvPr id="7" name="Rectangle 2">
            <a:extLst>
              <a:ext uri="{FF2B5EF4-FFF2-40B4-BE49-F238E27FC236}">
                <a16:creationId xmlns:a16="http://schemas.microsoft.com/office/drawing/2014/main" xmlns="" id="{56683F41-B5A4-1198-D4C5-E0A23D293D7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73F2796C-ED5A-098B-2001-C7F6DC5C83E1}"/>
              </a:ext>
            </a:extLst>
          </p:cNvPr>
          <p:cNvSpPr txBox="1"/>
          <p:nvPr/>
        </p:nvSpPr>
        <p:spPr>
          <a:xfrm>
            <a:off x="7777316" y="1076221"/>
            <a:ext cx="4187940" cy="2677656"/>
          </a:xfrm>
          <a:prstGeom prst="rect">
            <a:avLst/>
          </a:prstGeom>
          <a:noFill/>
        </p:spPr>
        <p:txBody>
          <a:bodyPr wrap="square">
            <a:spAutoFit/>
          </a:bodyPr>
          <a:lstStyle/>
          <a:p>
            <a:r>
              <a:rPr lang="en-US" sz="2400" dirty="0">
                <a:solidFill>
                  <a:schemeClr val="dk1"/>
                </a:solidFill>
                <a:latin typeface="Bookman Old Style"/>
              </a:rPr>
              <a:t>Step 4. Defining functions for widgets</a:t>
            </a:r>
          </a:p>
          <a:p>
            <a:endParaRPr lang="en-US" sz="2400" dirty="0">
              <a:solidFill>
                <a:schemeClr val="dk1"/>
              </a:solidFill>
              <a:latin typeface="Bookman Old Style"/>
            </a:endParaRPr>
          </a:p>
          <a:p>
            <a:r>
              <a:rPr lang="en-US" sz="2400" dirty="0">
                <a:solidFill>
                  <a:schemeClr val="dk1"/>
                </a:solidFill>
                <a:latin typeface="Bookman Old Style"/>
              </a:rPr>
              <a:t>After loading GUI file into memory, widgets behavior  can be described using Python code</a:t>
            </a:r>
          </a:p>
        </p:txBody>
      </p:sp>
      <p:pic>
        <p:nvPicPr>
          <p:cNvPr id="4" name="Рисунок 3">
            <a:extLst>
              <a:ext uri="{FF2B5EF4-FFF2-40B4-BE49-F238E27FC236}">
                <a16:creationId xmlns:a16="http://schemas.microsoft.com/office/drawing/2014/main" xmlns="" id="{B3CDD61B-BC78-6064-36B9-B4538F36D253}"/>
              </a:ext>
            </a:extLst>
          </p:cNvPr>
          <p:cNvPicPr>
            <a:picLocks noChangeAspect="1"/>
          </p:cNvPicPr>
          <p:nvPr/>
        </p:nvPicPr>
        <p:blipFill>
          <a:blip r:embed="rId3"/>
          <a:stretch>
            <a:fillRect/>
          </a:stretch>
        </p:blipFill>
        <p:spPr>
          <a:xfrm>
            <a:off x="244699" y="1076221"/>
            <a:ext cx="7381251" cy="4822303"/>
          </a:xfrm>
          <a:prstGeom prst="rect">
            <a:avLst/>
          </a:prstGeom>
        </p:spPr>
      </p:pic>
    </p:spTree>
    <p:extLst>
      <p:ext uri="{BB962C8B-B14F-4D97-AF65-F5344CB8AC3E}">
        <p14:creationId xmlns:p14="http://schemas.microsoft.com/office/powerpoint/2010/main" val="3204232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xmlns="" id="{333F9B3C-E7ED-A692-42B8-17D3F807C6FA}"/>
              </a:ext>
            </a:extLst>
          </p:cNvPr>
          <p:cNvSpPr/>
          <p:nvPr/>
        </p:nvSpPr>
        <p:spPr>
          <a:xfrm>
            <a:off x="1201783" y="169074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8" name="Google Shape;328;p38"/>
          <p:cNvSpPr txBox="1">
            <a:spLocks noGrp="1"/>
          </p:cNvSpPr>
          <p:nvPr>
            <p:ph type="title"/>
          </p:nvPr>
        </p:nvSpPr>
        <p:spPr>
          <a:xfrm>
            <a:off x="1126309" y="0"/>
            <a:ext cx="9715800" cy="107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Desktop app development</a:t>
            </a:r>
            <a:endParaRPr dirty="0"/>
          </a:p>
        </p:txBody>
      </p:sp>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10EDCEB8-8925-4D74-B7DC-E3E88B51A249}" type="datetime1">
              <a:rPr lang="ru-RU" smtClean="0"/>
              <a:t>16.06.2022</a:t>
            </a:fld>
            <a:endParaRPr dirty="0"/>
          </a:p>
        </p:txBody>
      </p:sp>
      <p:sp>
        <p:nvSpPr>
          <p:cNvPr id="7" name="Rectangle 2">
            <a:extLst>
              <a:ext uri="{FF2B5EF4-FFF2-40B4-BE49-F238E27FC236}">
                <a16:creationId xmlns:a16="http://schemas.microsoft.com/office/drawing/2014/main" xmlns="" id="{56683F41-B5A4-1198-D4C5-E0A23D293D7C}"/>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73F2796C-ED5A-098B-2001-C7F6DC5C83E1}"/>
              </a:ext>
            </a:extLst>
          </p:cNvPr>
          <p:cNvSpPr txBox="1"/>
          <p:nvPr/>
        </p:nvSpPr>
        <p:spPr>
          <a:xfrm>
            <a:off x="5594555" y="1076221"/>
            <a:ext cx="6370701" cy="1569660"/>
          </a:xfrm>
          <a:prstGeom prst="rect">
            <a:avLst/>
          </a:prstGeom>
          <a:noFill/>
        </p:spPr>
        <p:txBody>
          <a:bodyPr wrap="square">
            <a:spAutoFit/>
          </a:bodyPr>
          <a:lstStyle/>
          <a:p>
            <a:r>
              <a:rPr lang="en-US" sz="2400" dirty="0">
                <a:solidFill>
                  <a:schemeClr val="dk1"/>
                </a:solidFill>
                <a:latin typeface="Bookman Old Style"/>
              </a:rPr>
              <a:t>Step 5. Running the app</a:t>
            </a:r>
          </a:p>
          <a:p>
            <a:endParaRPr lang="en-US" sz="2400" dirty="0">
              <a:solidFill>
                <a:schemeClr val="dk1"/>
              </a:solidFill>
              <a:latin typeface="Bookman Old Style"/>
            </a:endParaRPr>
          </a:p>
          <a:p>
            <a:r>
              <a:rPr lang="en-US" sz="2400" dirty="0">
                <a:solidFill>
                  <a:schemeClr val="dk1"/>
                </a:solidFill>
                <a:latin typeface="Bookman Old Style"/>
              </a:rPr>
              <a:t>Finally, just press the ‘Run’ button in IDE</a:t>
            </a:r>
            <a:endParaRPr lang="en-US" sz="2400" dirty="0">
              <a:solidFill>
                <a:schemeClr val="dk1"/>
              </a:solidFill>
              <a:latin typeface="+mj-lt"/>
            </a:endParaRPr>
          </a:p>
        </p:txBody>
      </p:sp>
      <p:pic>
        <p:nvPicPr>
          <p:cNvPr id="8" name="Рисунок 7">
            <a:extLst>
              <a:ext uri="{FF2B5EF4-FFF2-40B4-BE49-F238E27FC236}">
                <a16:creationId xmlns:a16="http://schemas.microsoft.com/office/drawing/2014/main" xmlns="" id="{6AB26D68-821A-C378-0875-ADB9058530D1}"/>
              </a:ext>
            </a:extLst>
          </p:cNvPr>
          <p:cNvPicPr>
            <a:picLocks noChangeAspect="1"/>
          </p:cNvPicPr>
          <p:nvPr/>
        </p:nvPicPr>
        <p:blipFill>
          <a:blip r:embed="rId3"/>
          <a:stretch>
            <a:fillRect/>
          </a:stretch>
        </p:blipFill>
        <p:spPr>
          <a:xfrm>
            <a:off x="1247649" y="1076221"/>
            <a:ext cx="3777799" cy="4973002"/>
          </a:xfrm>
          <a:prstGeom prst="rect">
            <a:avLst/>
          </a:prstGeom>
        </p:spPr>
      </p:pic>
      <p:sp>
        <p:nvSpPr>
          <p:cNvPr id="14" name="TextBox 13">
            <a:extLst>
              <a:ext uri="{FF2B5EF4-FFF2-40B4-BE49-F238E27FC236}">
                <a16:creationId xmlns:a16="http://schemas.microsoft.com/office/drawing/2014/main" xmlns="" id="{47BC236F-6829-F05B-6B7D-D76A7ED1248B}"/>
              </a:ext>
            </a:extLst>
          </p:cNvPr>
          <p:cNvSpPr txBox="1"/>
          <p:nvPr/>
        </p:nvSpPr>
        <p:spPr>
          <a:xfrm>
            <a:off x="5594555" y="3408833"/>
            <a:ext cx="6096000" cy="1200329"/>
          </a:xfrm>
          <a:prstGeom prst="rect">
            <a:avLst/>
          </a:prstGeom>
          <a:noFill/>
        </p:spPr>
        <p:txBody>
          <a:bodyPr wrap="square">
            <a:spAutoFit/>
          </a:bodyPr>
          <a:lstStyle/>
          <a:p>
            <a:r>
              <a:rPr lang="en-US" sz="2400" dirty="0">
                <a:solidFill>
                  <a:schemeClr val="dk1"/>
                </a:solidFill>
                <a:latin typeface="Bookman Old Style"/>
              </a:rPr>
              <a:t>or run the file  using command:</a:t>
            </a:r>
            <a:br>
              <a:rPr lang="en-US" sz="2400" dirty="0">
                <a:solidFill>
                  <a:schemeClr val="dk1"/>
                </a:solidFill>
                <a:latin typeface="Bookman Old Style"/>
              </a:rPr>
            </a:br>
            <a:r>
              <a:rPr lang="en-US" sz="2400" dirty="0">
                <a:solidFill>
                  <a:schemeClr val="dk1"/>
                </a:solidFill>
                <a:latin typeface="+mj-lt"/>
              </a:rPr>
              <a:t>python main.py</a:t>
            </a:r>
            <a:r>
              <a:rPr lang="en-US" sz="2400" dirty="0">
                <a:solidFill>
                  <a:schemeClr val="dk1"/>
                </a:solidFill>
                <a:latin typeface="Bookman Old Style"/>
              </a:rPr>
              <a:t/>
            </a:r>
            <a:br>
              <a:rPr lang="en-US" sz="2400" dirty="0">
                <a:solidFill>
                  <a:schemeClr val="dk1"/>
                </a:solidFill>
                <a:latin typeface="Bookman Old Style"/>
              </a:rPr>
            </a:br>
            <a:endParaRPr lang="ru-RU" sz="2400" dirty="0">
              <a:solidFill>
                <a:schemeClr val="dk1"/>
              </a:solidFill>
              <a:latin typeface="Bookman Old Style"/>
            </a:endParaRPr>
          </a:p>
        </p:txBody>
      </p:sp>
      <p:pic>
        <p:nvPicPr>
          <p:cNvPr id="15" name="Рисунок 14">
            <a:extLst>
              <a:ext uri="{FF2B5EF4-FFF2-40B4-BE49-F238E27FC236}">
                <a16:creationId xmlns:a16="http://schemas.microsoft.com/office/drawing/2014/main" xmlns="" id="{C6E419F3-41AD-EC45-47A7-A751D2AA3BA5}"/>
              </a:ext>
            </a:extLst>
          </p:cNvPr>
          <p:cNvPicPr>
            <a:picLocks noChangeAspect="1"/>
          </p:cNvPicPr>
          <p:nvPr/>
        </p:nvPicPr>
        <p:blipFill>
          <a:blip r:embed="rId4"/>
          <a:stretch>
            <a:fillRect/>
          </a:stretch>
        </p:blipFill>
        <p:spPr>
          <a:xfrm>
            <a:off x="5594555" y="4335579"/>
            <a:ext cx="5349796" cy="766804"/>
          </a:xfrm>
          <a:prstGeom prst="rect">
            <a:avLst/>
          </a:prstGeom>
        </p:spPr>
      </p:pic>
      <p:pic>
        <p:nvPicPr>
          <p:cNvPr id="17" name="Рисунок 16">
            <a:extLst>
              <a:ext uri="{FF2B5EF4-FFF2-40B4-BE49-F238E27FC236}">
                <a16:creationId xmlns:a16="http://schemas.microsoft.com/office/drawing/2014/main" xmlns="" id="{9A2A9E35-C8CA-E57E-065B-0E0CDB9A12AC}"/>
              </a:ext>
            </a:extLst>
          </p:cNvPr>
          <p:cNvPicPr>
            <a:picLocks noChangeAspect="1"/>
          </p:cNvPicPr>
          <p:nvPr/>
        </p:nvPicPr>
        <p:blipFill>
          <a:blip r:embed="rId5"/>
          <a:stretch>
            <a:fillRect/>
          </a:stretch>
        </p:blipFill>
        <p:spPr>
          <a:xfrm>
            <a:off x="6499646" y="2349119"/>
            <a:ext cx="2435567" cy="968990"/>
          </a:xfrm>
          <a:prstGeom prst="rect">
            <a:avLst/>
          </a:prstGeom>
        </p:spPr>
      </p:pic>
    </p:spTree>
    <p:extLst>
      <p:ext uri="{BB962C8B-B14F-4D97-AF65-F5344CB8AC3E}">
        <p14:creationId xmlns:p14="http://schemas.microsoft.com/office/powerpoint/2010/main" val="3310340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82" y="758952"/>
            <a:ext cx="11660648" cy="3566100"/>
          </a:xfrm>
        </p:spPr>
        <p:txBody>
          <a:bodyPr/>
          <a:lstStyle/>
          <a:p>
            <a:pPr algn="ctr"/>
            <a:r>
              <a:rPr lang="en-US" dirty="0" smtClean="0"/>
              <a:t>Web application description</a:t>
            </a:r>
            <a:endParaRPr lang="ru-RU" dirty="0"/>
          </a:p>
        </p:txBody>
      </p:sp>
      <p:sp>
        <p:nvSpPr>
          <p:cNvPr id="5" name="Date Placeholder 4"/>
          <p:cNvSpPr>
            <a:spLocks noGrp="1"/>
          </p:cNvSpPr>
          <p:nvPr>
            <p:ph type="dt" idx="10"/>
          </p:nvPr>
        </p:nvSpPr>
        <p:spPr/>
        <p:txBody>
          <a:bodyPr/>
          <a:lstStyle/>
          <a:p>
            <a:fld id="{34874A56-C1E1-468D-AEBF-AA2E707E92EE}" type="datetime1">
              <a:rPr lang="ru-RU" smtClean="0"/>
              <a:t>16.06.2022</a:t>
            </a:fld>
            <a:endParaRPr lang="ru-RU"/>
          </a:p>
        </p:txBody>
      </p:sp>
      <p:pic>
        <p:nvPicPr>
          <p:cNvPr id="3" name="Picture 2"/>
          <p:cNvPicPr>
            <a:picLocks noChangeAspect="1"/>
          </p:cNvPicPr>
          <p:nvPr/>
        </p:nvPicPr>
        <p:blipFill>
          <a:blip r:embed="rId2"/>
          <a:stretch>
            <a:fillRect/>
          </a:stretch>
        </p:blipFill>
        <p:spPr>
          <a:xfrm>
            <a:off x="10398641" y="0"/>
            <a:ext cx="1793359" cy="1790162"/>
          </a:xfrm>
          <a:prstGeom prst="rect">
            <a:avLst/>
          </a:prstGeom>
        </p:spPr>
      </p:pic>
    </p:spTree>
    <p:extLst>
      <p:ext uri="{BB962C8B-B14F-4D97-AF65-F5344CB8AC3E}">
        <p14:creationId xmlns:p14="http://schemas.microsoft.com/office/powerpoint/2010/main" val="3668880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 xmlns:a16="http://schemas.microsoft.com/office/drawing/2014/main" id="{DD7611AF-213C-4581-9B7D-27B95B17A3AF}"/>
              </a:ext>
            </a:extLst>
          </p:cNvPr>
          <p:cNvSpPr/>
          <p:nvPr/>
        </p:nvSpPr>
        <p:spPr>
          <a:xfrm>
            <a:off x="1128314" y="1734090"/>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DE3C71AA-9180-41BC-90EC-2B984A1159F0}"/>
              </a:ext>
            </a:extLst>
          </p:cNvPr>
          <p:cNvSpPr>
            <a:spLocks noGrp="1"/>
          </p:cNvSpPr>
          <p:nvPr>
            <p:ph type="title"/>
          </p:nvPr>
        </p:nvSpPr>
        <p:spPr>
          <a:xfrm>
            <a:off x="1058644" y="476519"/>
            <a:ext cx="10058400" cy="1157278"/>
          </a:xfrm>
        </p:spPr>
        <p:txBody>
          <a:bodyPr>
            <a:normAutofit fontScale="90000"/>
          </a:bodyPr>
          <a:lstStyle/>
          <a:p>
            <a:pPr algn="ctr"/>
            <a:r>
              <a:rPr lang="en-US" dirty="0"/>
              <a:t>Web app </a:t>
            </a:r>
            <a:r>
              <a:rPr lang="en-US" dirty="0" smtClean="0"/>
              <a:t>development using Anvil (architecture)</a:t>
            </a:r>
            <a:endParaRPr lang="ru-RU" dirty="0"/>
          </a:p>
        </p:txBody>
      </p:sp>
      <p:sp>
        <p:nvSpPr>
          <p:cNvPr id="3" name="Дата 2">
            <a:extLst>
              <a:ext uri="{FF2B5EF4-FFF2-40B4-BE49-F238E27FC236}">
                <a16:creationId xmlns="" xmlns:a16="http://schemas.microsoft.com/office/drawing/2014/main" id="{B0B4C651-36A8-4040-9BED-E41D8D345605}"/>
              </a:ext>
            </a:extLst>
          </p:cNvPr>
          <p:cNvSpPr>
            <a:spLocks noGrp="1"/>
          </p:cNvSpPr>
          <p:nvPr>
            <p:ph type="dt" sz="half" idx="10"/>
          </p:nvPr>
        </p:nvSpPr>
        <p:spPr/>
        <p:txBody>
          <a:bodyPr/>
          <a:lstStyle/>
          <a:p>
            <a:pPr rtl="0"/>
            <a:fld id="{E4D00952-BE77-47A2-BE29-2226E2D6BB12}" type="datetime1">
              <a:rPr lang="ru-RU" smtClean="0"/>
              <a:t>16.06.2022</a:t>
            </a:fld>
            <a:endParaRPr lang="en-US" dirty="0"/>
          </a:p>
        </p:txBody>
      </p:sp>
      <p:pic>
        <p:nvPicPr>
          <p:cNvPr id="9" name="Рисунок 8">
            <a:extLst>
              <a:ext uri="{FF2B5EF4-FFF2-40B4-BE49-F238E27FC236}">
                <a16:creationId xmlns="" xmlns:a16="http://schemas.microsoft.com/office/drawing/2014/main" id="{9CD35469-AEC3-4D97-96D4-1C05771B092E}"/>
              </a:ext>
            </a:extLst>
          </p:cNvPr>
          <p:cNvPicPr>
            <a:picLocks noChangeAspect="1"/>
          </p:cNvPicPr>
          <p:nvPr/>
        </p:nvPicPr>
        <p:blipFill>
          <a:blip r:embed="rId2"/>
          <a:stretch>
            <a:fillRect/>
          </a:stretch>
        </p:blipFill>
        <p:spPr>
          <a:xfrm>
            <a:off x="756640" y="3568388"/>
            <a:ext cx="590168" cy="677946"/>
          </a:xfrm>
          <a:prstGeom prst="rect">
            <a:avLst/>
          </a:prstGeom>
        </p:spPr>
      </p:pic>
      <p:pic>
        <p:nvPicPr>
          <p:cNvPr id="1030" name="Picture 6" descr="Python-Only Web Development for Everyone: Anvil Open-Sources its Runtime  Server to Speed Web App Creation">
            <a:extLst>
              <a:ext uri="{FF2B5EF4-FFF2-40B4-BE49-F238E27FC236}">
                <a16:creationId xmlns="" xmlns:a16="http://schemas.microsoft.com/office/drawing/2014/main" id="{7B1E98E3-E78F-4404-AF10-2C410D40D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833" y="2083415"/>
            <a:ext cx="1915886" cy="638629"/>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 xmlns:a16="http://schemas.microsoft.com/office/drawing/2014/main" id="{77976AFA-9D4F-488D-9D32-D513D45E2FB0}"/>
              </a:ext>
            </a:extLst>
          </p:cNvPr>
          <p:cNvSpPr/>
          <p:nvPr/>
        </p:nvSpPr>
        <p:spPr>
          <a:xfrm>
            <a:off x="2855405" y="1970190"/>
            <a:ext cx="3449861" cy="21787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TextBox 10">
            <a:extLst>
              <a:ext uri="{FF2B5EF4-FFF2-40B4-BE49-F238E27FC236}">
                <a16:creationId xmlns="" xmlns:a16="http://schemas.microsoft.com/office/drawing/2014/main" id="{C39FF8B2-ACDB-4926-91F4-B31C20BD312E}"/>
              </a:ext>
            </a:extLst>
          </p:cNvPr>
          <p:cNvSpPr txBox="1"/>
          <p:nvPr/>
        </p:nvSpPr>
        <p:spPr>
          <a:xfrm>
            <a:off x="1312981" y="2818035"/>
            <a:ext cx="1358537" cy="430887"/>
          </a:xfrm>
          <a:prstGeom prst="rect">
            <a:avLst/>
          </a:prstGeom>
          <a:noFill/>
        </p:spPr>
        <p:txBody>
          <a:bodyPr wrap="square" rtlCol="0">
            <a:spAutoFit/>
          </a:bodyPr>
          <a:lstStyle/>
          <a:p>
            <a:pPr algn="ctr"/>
            <a:r>
              <a:rPr lang="en-US" sz="1100" dirty="0"/>
              <a:t>HTTP:</a:t>
            </a:r>
            <a:r>
              <a:rPr lang="en-US" sz="1100" dirty="0">
                <a:sym typeface="Wingdings" panose="05000000000000000000" pitchFamily="2" charset="2"/>
              </a:rPr>
              <a:t>\\... </a:t>
            </a:r>
            <a:r>
              <a:rPr lang="en-US" sz="1100" dirty="0"/>
              <a:t>IP address</a:t>
            </a:r>
            <a:endParaRPr lang="ru-RU" sz="1100" dirty="0"/>
          </a:p>
        </p:txBody>
      </p:sp>
      <p:pic>
        <p:nvPicPr>
          <p:cNvPr id="12" name="Рисунок 11">
            <a:extLst>
              <a:ext uri="{FF2B5EF4-FFF2-40B4-BE49-F238E27FC236}">
                <a16:creationId xmlns="" xmlns:a16="http://schemas.microsoft.com/office/drawing/2014/main" id="{0DF84F2D-1385-4BD6-BC74-B2053F3E856B}"/>
              </a:ext>
            </a:extLst>
          </p:cNvPr>
          <p:cNvPicPr>
            <a:picLocks noChangeAspect="1"/>
          </p:cNvPicPr>
          <p:nvPr/>
        </p:nvPicPr>
        <p:blipFill>
          <a:blip r:embed="rId4"/>
          <a:stretch>
            <a:fillRect/>
          </a:stretch>
        </p:blipFill>
        <p:spPr>
          <a:xfrm>
            <a:off x="3183525" y="3028350"/>
            <a:ext cx="449663" cy="470102"/>
          </a:xfrm>
          <a:prstGeom prst="rect">
            <a:avLst/>
          </a:prstGeom>
        </p:spPr>
      </p:pic>
      <p:cxnSp>
        <p:nvCxnSpPr>
          <p:cNvPr id="14" name="Соединитель: уступ 13">
            <a:extLst>
              <a:ext uri="{FF2B5EF4-FFF2-40B4-BE49-F238E27FC236}">
                <a16:creationId xmlns="" xmlns:a16="http://schemas.microsoft.com/office/drawing/2014/main" id="{2DC2BBF7-C361-48AF-9F2F-793BF3361E83}"/>
              </a:ext>
            </a:extLst>
          </p:cNvPr>
          <p:cNvCxnSpPr>
            <a:stCxn id="9" idx="0"/>
            <a:endCxn id="12" idx="1"/>
          </p:cNvCxnSpPr>
          <p:nvPr/>
        </p:nvCxnSpPr>
        <p:spPr>
          <a:xfrm rot="5400000" flipH="1" flipV="1">
            <a:off x="1965131" y="2349995"/>
            <a:ext cx="304987" cy="2131801"/>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653485F1-CF5A-4501-B0DF-4E06D2C0537B}"/>
              </a:ext>
            </a:extLst>
          </p:cNvPr>
          <p:cNvSpPr txBox="1"/>
          <p:nvPr/>
        </p:nvSpPr>
        <p:spPr>
          <a:xfrm>
            <a:off x="4049176" y="2998768"/>
            <a:ext cx="1962187" cy="523220"/>
          </a:xfrm>
          <a:prstGeom prst="rect">
            <a:avLst/>
          </a:prstGeom>
          <a:noFill/>
        </p:spPr>
        <p:txBody>
          <a:bodyPr wrap="square" rtlCol="0">
            <a:spAutoFit/>
          </a:bodyPr>
          <a:lstStyle/>
          <a:p>
            <a:r>
              <a:rPr lang="en-US" sz="1400" dirty="0"/>
              <a:t>@anvil.server.callable (anvil server)</a:t>
            </a:r>
            <a:endParaRPr lang="ru-RU" sz="1400" dirty="0"/>
          </a:p>
        </p:txBody>
      </p:sp>
      <p:sp>
        <p:nvSpPr>
          <p:cNvPr id="19" name="Прямоугольник 18">
            <a:extLst>
              <a:ext uri="{FF2B5EF4-FFF2-40B4-BE49-F238E27FC236}">
                <a16:creationId xmlns="" xmlns:a16="http://schemas.microsoft.com/office/drawing/2014/main" id="{121A0A0C-2078-4D1D-BCBE-A2C72FBB0B56}"/>
              </a:ext>
            </a:extLst>
          </p:cNvPr>
          <p:cNvSpPr/>
          <p:nvPr/>
        </p:nvSpPr>
        <p:spPr>
          <a:xfrm>
            <a:off x="7907383" y="1970191"/>
            <a:ext cx="3248297" cy="20596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032" name="Picture 8" descr="Project Jupyter - Wikipedia">
            <a:extLst>
              <a:ext uri="{FF2B5EF4-FFF2-40B4-BE49-F238E27FC236}">
                <a16:creationId xmlns="" xmlns:a16="http://schemas.microsoft.com/office/drawing/2014/main" id="{FE5695EE-1DEE-4E1A-B0E3-5093AE82D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079" y="2156225"/>
            <a:ext cx="722494" cy="8374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6BB63155-EE2D-4676-A890-B6F4A9843144}"/>
              </a:ext>
            </a:extLst>
          </p:cNvPr>
          <p:cNvSpPr txBox="1"/>
          <p:nvPr/>
        </p:nvSpPr>
        <p:spPr>
          <a:xfrm>
            <a:off x="8891554" y="3094457"/>
            <a:ext cx="1400971" cy="307777"/>
          </a:xfrm>
          <a:prstGeom prst="rect">
            <a:avLst/>
          </a:prstGeom>
          <a:noFill/>
        </p:spPr>
        <p:txBody>
          <a:bodyPr wrap="square" rtlCol="0">
            <a:spAutoFit/>
          </a:bodyPr>
          <a:lstStyle/>
          <a:p>
            <a:pPr algn="ctr"/>
            <a:r>
              <a:rPr lang="en-US" sz="1400" dirty="0"/>
              <a:t>Python client</a:t>
            </a:r>
            <a:endParaRPr lang="ru-RU" sz="1400" dirty="0"/>
          </a:p>
        </p:txBody>
      </p:sp>
      <p:cxnSp>
        <p:nvCxnSpPr>
          <p:cNvPr id="20" name="Прямая со стрелкой 19">
            <a:extLst>
              <a:ext uri="{FF2B5EF4-FFF2-40B4-BE49-F238E27FC236}">
                <a16:creationId xmlns="" xmlns:a16="http://schemas.microsoft.com/office/drawing/2014/main" id="{75F46B0B-37AA-4F9C-8DFA-CE37EBAD6C42}"/>
              </a:ext>
            </a:extLst>
          </p:cNvPr>
          <p:cNvCxnSpPr>
            <a:cxnSpLocks/>
            <a:endCxn id="22" idx="1"/>
          </p:cNvCxnSpPr>
          <p:nvPr/>
        </p:nvCxnSpPr>
        <p:spPr>
          <a:xfrm flipV="1">
            <a:off x="5852857" y="3248346"/>
            <a:ext cx="3038697" cy="2093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 xmlns:a16="http://schemas.microsoft.com/office/drawing/2014/main" id="{31BD0AEA-DA93-41C2-A28C-4441CB0B1097}"/>
              </a:ext>
            </a:extLst>
          </p:cNvPr>
          <p:cNvSpPr txBox="1"/>
          <p:nvPr/>
        </p:nvSpPr>
        <p:spPr>
          <a:xfrm>
            <a:off x="6294289" y="2988930"/>
            <a:ext cx="1358537" cy="261610"/>
          </a:xfrm>
          <a:prstGeom prst="rect">
            <a:avLst/>
          </a:prstGeom>
          <a:noFill/>
        </p:spPr>
        <p:txBody>
          <a:bodyPr wrap="square" rtlCol="0">
            <a:spAutoFit/>
          </a:bodyPr>
          <a:lstStyle/>
          <a:p>
            <a:pPr algn="ctr"/>
            <a:r>
              <a:rPr lang="en-US" sz="1100" dirty="0"/>
              <a:t>Anvil uplink</a:t>
            </a:r>
            <a:endParaRPr lang="ru-RU" sz="1100" dirty="0"/>
          </a:p>
        </p:txBody>
      </p:sp>
      <p:sp>
        <p:nvSpPr>
          <p:cNvPr id="23" name="TextBox 22">
            <a:extLst>
              <a:ext uri="{FF2B5EF4-FFF2-40B4-BE49-F238E27FC236}">
                <a16:creationId xmlns="" xmlns:a16="http://schemas.microsoft.com/office/drawing/2014/main" id="{1F2FE0AF-A785-41C5-BC38-87E4D30C1BDE}"/>
              </a:ext>
            </a:extLst>
          </p:cNvPr>
          <p:cNvSpPr txBox="1"/>
          <p:nvPr/>
        </p:nvSpPr>
        <p:spPr>
          <a:xfrm>
            <a:off x="2966919" y="2731704"/>
            <a:ext cx="848822" cy="307777"/>
          </a:xfrm>
          <a:prstGeom prst="rect">
            <a:avLst/>
          </a:prstGeom>
          <a:noFill/>
        </p:spPr>
        <p:txBody>
          <a:bodyPr wrap="none" rtlCol="0">
            <a:spAutoFit/>
          </a:bodyPr>
          <a:lstStyle/>
          <a:p>
            <a:r>
              <a:rPr lang="en-US" sz="1400" dirty="0"/>
              <a:t>Web app</a:t>
            </a:r>
            <a:endParaRPr lang="ru-RU" sz="1400" dirty="0"/>
          </a:p>
        </p:txBody>
      </p:sp>
      <p:pic>
        <p:nvPicPr>
          <p:cNvPr id="1034" name="Picture 10" descr="Cloud computing, cloud storage, global, internet, network, web, worldwide  icon - Download on Iconfinder">
            <a:extLst>
              <a:ext uri="{FF2B5EF4-FFF2-40B4-BE49-F238E27FC236}">
                <a16:creationId xmlns="" xmlns:a16="http://schemas.microsoft.com/office/drawing/2014/main" id="{BC545E85-B84B-4B8D-9670-248D1BF5E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1222" y="2031562"/>
            <a:ext cx="700142" cy="70014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Прямая со стрелкой 28">
            <a:extLst>
              <a:ext uri="{FF2B5EF4-FFF2-40B4-BE49-F238E27FC236}">
                <a16:creationId xmlns="" xmlns:a16="http://schemas.microsoft.com/office/drawing/2014/main" id="{CBB4CEE7-BAA9-427F-8A8D-4681FC2D3F80}"/>
              </a:ext>
            </a:extLst>
          </p:cNvPr>
          <p:cNvCxnSpPr>
            <a:cxnSpLocks/>
            <a:stCxn id="15" idx="1"/>
            <a:endCxn id="12" idx="3"/>
          </p:cNvCxnSpPr>
          <p:nvPr/>
        </p:nvCxnSpPr>
        <p:spPr>
          <a:xfrm flipH="1">
            <a:off x="3633188" y="3260378"/>
            <a:ext cx="415988" cy="3023"/>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88B5C4C7-92E1-4150-8570-0447D2929E99}"/>
              </a:ext>
            </a:extLst>
          </p:cNvPr>
          <p:cNvSpPr txBox="1"/>
          <p:nvPr/>
        </p:nvSpPr>
        <p:spPr>
          <a:xfrm>
            <a:off x="3009717" y="3481328"/>
            <a:ext cx="855042" cy="307777"/>
          </a:xfrm>
          <a:prstGeom prst="rect">
            <a:avLst/>
          </a:prstGeom>
          <a:noFill/>
        </p:spPr>
        <p:txBody>
          <a:bodyPr wrap="none" rtlCol="0">
            <a:spAutoFit/>
          </a:bodyPr>
          <a:lstStyle/>
          <a:p>
            <a:r>
              <a:rPr lang="en-US" sz="1400" dirty="0"/>
              <a:t>Frontend</a:t>
            </a:r>
            <a:endParaRPr lang="ru-RU" sz="1400" dirty="0"/>
          </a:p>
        </p:txBody>
      </p:sp>
      <p:sp>
        <p:nvSpPr>
          <p:cNvPr id="36" name="TextBox 35">
            <a:extLst>
              <a:ext uri="{FF2B5EF4-FFF2-40B4-BE49-F238E27FC236}">
                <a16:creationId xmlns="" xmlns:a16="http://schemas.microsoft.com/office/drawing/2014/main" id="{5C12C46D-E89E-4AE0-A22B-A6F027F2E47C}"/>
              </a:ext>
            </a:extLst>
          </p:cNvPr>
          <p:cNvSpPr txBox="1"/>
          <p:nvPr/>
        </p:nvSpPr>
        <p:spPr>
          <a:xfrm>
            <a:off x="1388565" y="3296045"/>
            <a:ext cx="1358537" cy="261610"/>
          </a:xfrm>
          <a:prstGeom prst="rect">
            <a:avLst/>
          </a:prstGeom>
          <a:noFill/>
        </p:spPr>
        <p:txBody>
          <a:bodyPr wrap="square" rtlCol="0">
            <a:spAutoFit/>
          </a:bodyPr>
          <a:lstStyle/>
          <a:p>
            <a:pPr algn="ctr"/>
            <a:r>
              <a:rPr lang="en-US" sz="1100" dirty="0"/>
              <a:t>Data</a:t>
            </a:r>
            <a:endParaRPr lang="ru-RU" sz="1100" dirty="0"/>
          </a:p>
        </p:txBody>
      </p:sp>
      <p:sp>
        <p:nvSpPr>
          <p:cNvPr id="37" name="TextBox 36">
            <a:extLst>
              <a:ext uri="{FF2B5EF4-FFF2-40B4-BE49-F238E27FC236}">
                <a16:creationId xmlns="" xmlns:a16="http://schemas.microsoft.com/office/drawing/2014/main" id="{CD3CE47E-CDB2-419F-8E6D-DFFB0AFBFAD9}"/>
              </a:ext>
            </a:extLst>
          </p:cNvPr>
          <p:cNvSpPr txBox="1"/>
          <p:nvPr/>
        </p:nvSpPr>
        <p:spPr>
          <a:xfrm>
            <a:off x="6322321" y="3269280"/>
            <a:ext cx="1358537" cy="430887"/>
          </a:xfrm>
          <a:prstGeom prst="rect">
            <a:avLst/>
          </a:prstGeom>
          <a:noFill/>
        </p:spPr>
        <p:txBody>
          <a:bodyPr wrap="square" rtlCol="0">
            <a:spAutoFit/>
          </a:bodyPr>
          <a:lstStyle/>
          <a:p>
            <a:pPr algn="ctr"/>
            <a:r>
              <a:rPr lang="en-US" sz="1100" dirty="0"/>
              <a:t>Data</a:t>
            </a:r>
          </a:p>
          <a:p>
            <a:pPr algn="ctr"/>
            <a:r>
              <a:rPr lang="en-US" sz="1100" dirty="0"/>
              <a:t>Functions Calls</a:t>
            </a:r>
            <a:endParaRPr lang="ru-RU" sz="1100" dirty="0"/>
          </a:p>
        </p:txBody>
      </p:sp>
      <p:sp>
        <p:nvSpPr>
          <p:cNvPr id="6" name="TextBox 5"/>
          <p:cNvSpPr txBox="1"/>
          <p:nvPr/>
        </p:nvSpPr>
        <p:spPr>
          <a:xfrm>
            <a:off x="750006" y="4434933"/>
            <a:ext cx="583814" cy="307777"/>
          </a:xfrm>
          <a:prstGeom prst="rect">
            <a:avLst/>
          </a:prstGeom>
          <a:noFill/>
        </p:spPr>
        <p:txBody>
          <a:bodyPr wrap="none" rtlCol="0">
            <a:spAutoFit/>
          </a:bodyPr>
          <a:lstStyle/>
          <a:p>
            <a:r>
              <a:rPr lang="en-US" b="1" dirty="0" smtClean="0"/>
              <a:t>User</a:t>
            </a:r>
            <a:endParaRPr lang="ru-RU" b="1" dirty="0"/>
          </a:p>
        </p:txBody>
      </p:sp>
      <p:sp>
        <p:nvSpPr>
          <p:cNvPr id="7" name="TextBox 6"/>
          <p:cNvSpPr txBox="1"/>
          <p:nvPr/>
        </p:nvSpPr>
        <p:spPr>
          <a:xfrm>
            <a:off x="749448" y="4803670"/>
            <a:ext cx="1997654" cy="461665"/>
          </a:xfrm>
          <a:prstGeom prst="rect">
            <a:avLst/>
          </a:prstGeom>
          <a:noFill/>
        </p:spPr>
        <p:txBody>
          <a:bodyPr wrap="square" rtlCol="0">
            <a:spAutoFit/>
          </a:bodyPr>
          <a:lstStyle/>
          <a:p>
            <a:r>
              <a:rPr lang="en-US" sz="1200" dirty="0" smtClean="0"/>
              <a:t>Upload the file with text to recognize on web page</a:t>
            </a:r>
            <a:endParaRPr lang="ru-RU" sz="1200" dirty="0"/>
          </a:p>
        </p:txBody>
      </p:sp>
    </p:spTree>
    <p:extLst>
      <p:ext uri="{BB962C8B-B14F-4D97-AF65-F5344CB8AC3E}">
        <p14:creationId xmlns:p14="http://schemas.microsoft.com/office/powerpoint/2010/main" val="3713275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 xmlns:a16="http://schemas.microsoft.com/office/drawing/2014/main" id="{DD7611AF-213C-4581-9B7D-27B95B17A3AF}"/>
              </a:ext>
            </a:extLst>
          </p:cNvPr>
          <p:cNvSpPr/>
          <p:nvPr/>
        </p:nvSpPr>
        <p:spPr>
          <a:xfrm>
            <a:off x="1173443" y="168082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DE3C71AA-9180-41BC-90EC-2B984A1159F0}"/>
              </a:ext>
            </a:extLst>
          </p:cNvPr>
          <p:cNvSpPr>
            <a:spLocks noGrp="1"/>
          </p:cNvSpPr>
          <p:nvPr>
            <p:ph type="title"/>
          </p:nvPr>
        </p:nvSpPr>
        <p:spPr>
          <a:xfrm>
            <a:off x="1097280" y="286603"/>
            <a:ext cx="10058400" cy="532547"/>
          </a:xfrm>
        </p:spPr>
        <p:txBody>
          <a:bodyPr>
            <a:normAutofit fontScale="90000"/>
          </a:bodyPr>
          <a:lstStyle/>
          <a:p>
            <a:r>
              <a:rPr lang="en-US" dirty="0"/>
              <a:t>Web app </a:t>
            </a:r>
            <a:r>
              <a:rPr lang="en-US" dirty="0" smtClean="0"/>
              <a:t>development (code)</a:t>
            </a:r>
            <a:endParaRPr lang="ru-RU" dirty="0"/>
          </a:p>
        </p:txBody>
      </p:sp>
      <p:sp>
        <p:nvSpPr>
          <p:cNvPr id="3" name="Дата 2">
            <a:extLst>
              <a:ext uri="{FF2B5EF4-FFF2-40B4-BE49-F238E27FC236}">
                <a16:creationId xmlns="" xmlns:a16="http://schemas.microsoft.com/office/drawing/2014/main" id="{B0B4C651-36A8-4040-9BED-E41D8D345605}"/>
              </a:ext>
            </a:extLst>
          </p:cNvPr>
          <p:cNvSpPr>
            <a:spLocks noGrp="1"/>
          </p:cNvSpPr>
          <p:nvPr>
            <p:ph type="dt" sz="half" idx="10"/>
          </p:nvPr>
        </p:nvSpPr>
        <p:spPr/>
        <p:txBody>
          <a:bodyPr/>
          <a:lstStyle/>
          <a:p>
            <a:pPr rtl="0"/>
            <a:fld id="{E4D00952-BE77-47A2-BE29-2226E2D6BB12}" type="datetime1">
              <a:rPr lang="ru-RU" smtClean="0"/>
              <a:t>16.06.2022</a:t>
            </a:fld>
            <a:endParaRPr lang="en-US" dirty="0"/>
          </a:p>
        </p:txBody>
      </p:sp>
      <p:pic>
        <p:nvPicPr>
          <p:cNvPr id="32" name="Рисунок 31">
            <a:extLst>
              <a:ext uri="{FF2B5EF4-FFF2-40B4-BE49-F238E27FC236}">
                <a16:creationId xmlns="" xmlns:a16="http://schemas.microsoft.com/office/drawing/2014/main" id="{169F8088-7EC9-4861-8D52-F2576F5199E1}"/>
              </a:ext>
            </a:extLst>
          </p:cNvPr>
          <p:cNvPicPr>
            <a:picLocks noChangeAspect="1"/>
          </p:cNvPicPr>
          <p:nvPr/>
        </p:nvPicPr>
        <p:blipFill rotWithShape="1">
          <a:blip r:embed="rId2"/>
          <a:srcRect r="44019" b="19838"/>
          <a:stretch/>
        </p:blipFill>
        <p:spPr>
          <a:xfrm>
            <a:off x="229939" y="1893248"/>
            <a:ext cx="5413216" cy="3444237"/>
          </a:xfrm>
          <a:prstGeom prst="rect">
            <a:avLst/>
          </a:prstGeom>
        </p:spPr>
      </p:pic>
      <p:pic>
        <p:nvPicPr>
          <p:cNvPr id="34" name="Рисунок 33">
            <a:extLst>
              <a:ext uri="{FF2B5EF4-FFF2-40B4-BE49-F238E27FC236}">
                <a16:creationId xmlns="" xmlns:a16="http://schemas.microsoft.com/office/drawing/2014/main" id="{CBBA4693-7750-46F6-A334-A6BE048E8542}"/>
              </a:ext>
            </a:extLst>
          </p:cNvPr>
          <p:cNvPicPr>
            <a:picLocks noChangeAspect="1"/>
          </p:cNvPicPr>
          <p:nvPr/>
        </p:nvPicPr>
        <p:blipFill rotWithShape="1">
          <a:blip r:embed="rId3"/>
          <a:srcRect t="9571" r="26416" b="4891"/>
          <a:stretch/>
        </p:blipFill>
        <p:spPr>
          <a:xfrm>
            <a:off x="5855366" y="1893248"/>
            <a:ext cx="6018947" cy="3456674"/>
          </a:xfrm>
          <a:prstGeom prst="rect">
            <a:avLst/>
          </a:prstGeom>
        </p:spPr>
      </p:pic>
      <p:sp>
        <p:nvSpPr>
          <p:cNvPr id="39" name="TextBox 38">
            <a:extLst>
              <a:ext uri="{FF2B5EF4-FFF2-40B4-BE49-F238E27FC236}">
                <a16:creationId xmlns="" xmlns:a16="http://schemas.microsoft.com/office/drawing/2014/main" id="{259A5EB2-B204-43E2-8D8D-6D6020C23D07}"/>
              </a:ext>
            </a:extLst>
          </p:cNvPr>
          <p:cNvSpPr txBox="1"/>
          <p:nvPr/>
        </p:nvSpPr>
        <p:spPr>
          <a:xfrm>
            <a:off x="5855366" y="1408536"/>
            <a:ext cx="3370217" cy="338554"/>
          </a:xfrm>
          <a:prstGeom prst="rect">
            <a:avLst/>
          </a:prstGeom>
          <a:noFill/>
        </p:spPr>
        <p:txBody>
          <a:bodyPr wrap="square" rtlCol="0">
            <a:spAutoFit/>
          </a:bodyPr>
          <a:lstStyle/>
          <a:p>
            <a:r>
              <a:rPr lang="en-US" sz="1600" dirty="0"/>
              <a:t>Anvil part code on cloud server</a:t>
            </a:r>
            <a:endParaRPr lang="ru-RU" sz="1600" dirty="0"/>
          </a:p>
        </p:txBody>
      </p:sp>
      <p:sp>
        <p:nvSpPr>
          <p:cNvPr id="45" name="TextBox 44">
            <a:extLst>
              <a:ext uri="{FF2B5EF4-FFF2-40B4-BE49-F238E27FC236}">
                <a16:creationId xmlns="" xmlns:a16="http://schemas.microsoft.com/office/drawing/2014/main" id="{11048BE7-FAD0-48E0-958B-BD3FAC85604E}"/>
              </a:ext>
            </a:extLst>
          </p:cNvPr>
          <p:cNvSpPr txBox="1"/>
          <p:nvPr/>
        </p:nvSpPr>
        <p:spPr>
          <a:xfrm>
            <a:off x="229938" y="1408536"/>
            <a:ext cx="3370217" cy="338554"/>
          </a:xfrm>
          <a:prstGeom prst="rect">
            <a:avLst/>
          </a:prstGeom>
          <a:noFill/>
        </p:spPr>
        <p:txBody>
          <a:bodyPr wrap="square" rtlCol="0">
            <a:spAutoFit/>
          </a:bodyPr>
          <a:lstStyle/>
          <a:p>
            <a:r>
              <a:rPr lang="en-US" sz="1600" dirty="0"/>
              <a:t>Callable part code on Python client</a:t>
            </a:r>
            <a:endParaRPr lang="ru-RU" sz="1600" dirty="0"/>
          </a:p>
        </p:txBody>
      </p:sp>
    </p:spTree>
    <p:extLst>
      <p:ext uri="{BB962C8B-B14F-4D97-AF65-F5344CB8AC3E}">
        <p14:creationId xmlns:p14="http://schemas.microsoft.com/office/powerpoint/2010/main" val="3555391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a16="http://schemas.microsoft.com/office/drawing/2014/main" xmlns="" id="{DD7611AF-213C-4581-9B7D-27B95B17A3AF}"/>
              </a:ext>
            </a:extLst>
          </p:cNvPr>
          <p:cNvSpPr/>
          <p:nvPr/>
        </p:nvSpPr>
        <p:spPr>
          <a:xfrm>
            <a:off x="1173443" y="168082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xmlns="" id="{DE3C71AA-9180-41BC-90EC-2B984A1159F0}"/>
              </a:ext>
            </a:extLst>
          </p:cNvPr>
          <p:cNvSpPr>
            <a:spLocks noGrp="1"/>
          </p:cNvSpPr>
          <p:nvPr>
            <p:ph type="title"/>
          </p:nvPr>
        </p:nvSpPr>
        <p:spPr>
          <a:xfrm>
            <a:off x="2395470" y="450761"/>
            <a:ext cx="8229600" cy="927278"/>
          </a:xfrm>
        </p:spPr>
        <p:txBody>
          <a:bodyPr>
            <a:normAutofit/>
          </a:bodyPr>
          <a:lstStyle/>
          <a:p>
            <a:r>
              <a:rPr lang="en-US" dirty="0"/>
              <a:t>Web app </a:t>
            </a:r>
            <a:r>
              <a:rPr lang="en-US" dirty="0" smtClean="0"/>
              <a:t>(recognition)</a:t>
            </a:r>
            <a:endParaRPr lang="ru-RU" dirty="0"/>
          </a:p>
        </p:txBody>
      </p:sp>
      <p:sp>
        <p:nvSpPr>
          <p:cNvPr id="3" name="Дата 2">
            <a:extLst>
              <a:ext uri="{FF2B5EF4-FFF2-40B4-BE49-F238E27FC236}">
                <a16:creationId xmlns:a16="http://schemas.microsoft.com/office/drawing/2014/main" xmlns="" id="{B0B4C651-36A8-4040-9BED-E41D8D345605}"/>
              </a:ext>
            </a:extLst>
          </p:cNvPr>
          <p:cNvSpPr>
            <a:spLocks noGrp="1"/>
          </p:cNvSpPr>
          <p:nvPr>
            <p:ph type="dt" sz="half" idx="10"/>
          </p:nvPr>
        </p:nvSpPr>
        <p:spPr/>
        <p:txBody>
          <a:bodyPr/>
          <a:lstStyle/>
          <a:p>
            <a:pPr rtl="0"/>
            <a:fld id="{E4D00952-BE77-47A2-BE29-2226E2D6BB12}" type="datetime1">
              <a:rPr lang="ru-RU" smtClean="0"/>
              <a:t>16.06.2022</a:t>
            </a:fld>
            <a:endParaRPr lang="en-US"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62" y="1896266"/>
            <a:ext cx="4689366" cy="3315943"/>
          </a:xfrm>
          <a:prstGeom prst="rect">
            <a:avLst/>
          </a:prstGeo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171" y="1896266"/>
            <a:ext cx="6740869" cy="3254983"/>
          </a:xfrm>
          <a:prstGeom prst="rect">
            <a:avLst/>
          </a:prstGeom>
        </p:spPr>
      </p:pic>
    </p:spTree>
    <p:extLst>
      <p:ext uri="{BB962C8B-B14F-4D97-AF65-F5344CB8AC3E}">
        <p14:creationId xmlns:p14="http://schemas.microsoft.com/office/powerpoint/2010/main" val="208820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Tasks to be solved to achieve the goal of the project</a:t>
            </a:r>
            <a:endParaRPr lang="ru-RU" sz="4800" b="1" dirty="0"/>
          </a:p>
        </p:txBody>
      </p:sp>
      <p:sp>
        <p:nvSpPr>
          <p:cNvPr id="6" name="Rectangle 5"/>
          <p:cNvSpPr/>
          <p:nvPr/>
        </p:nvSpPr>
        <p:spPr>
          <a:xfrm>
            <a:off x="1023581" y="2718363"/>
            <a:ext cx="8952932" cy="1323439"/>
          </a:xfrm>
          <a:prstGeom prst="rect">
            <a:avLst/>
          </a:prstGeom>
        </p:spPr>
        <p:txBody>
          <a:bodyPr wrap="square">
            <a:spAutoFit/>
          </a:bodyPr>
          <a:lstStyle/>
          <a:p>
            <a:pPr marL="457200" lvl="1" indent="-457200">
              <a:buAutoNum type="arabicPeriod"/>
            </a:pPr>
            <a:r>
              <a:rPr lang="en-US" sz="2000" dirty="0" smtClean="0">
                <a:latin typeface="Bookman Old Style" panose="02050604050505020204" pitchFamily="18" charset="0"/>
              </a:rPr>
              <a:t>To find appropriate hyper-parameters for CNN model training.</a:t>
            </a:r>
          </a:p>
          <a:p>
            <a:pPr marL="457200" lvl="1" indent="-457200">
              <a:buAutoNum type="arabicPeriod"/>
            </a:pPr>
            <a:r>
              <a:rPr lang="en-US" sz="2000" dirty="0" smtClean="0">
                <a:latin typeface="Bookman Old Style" panose="02050604050505020204" pitchFamily="18" charset="0"/>
                <a:ea typeface="Bookman Old Style"/>
                <a:cs typeface="Bookman Old Style"/>
                <a:sym typeface="Bookman Old Style"/>
              </a:rPr>
              <a:t>To correct mistakenly detected symbols with the help of existing libraries.</a:t>
            </a:r>
          </a:p>
          <a:p>
            <a:pPr marL="457200" lvl="1" indent="-457200">
              <a:buAutoNum type="arabicPeriod"/>
            </a:pPr>
            <a:r>
              <a:rPr lang="en-US" sz="2000" dirty="0" smtClean="0">
                <a:latin typeface="Bookman Old Style" panose="02050604050505020204" pitchFamily="18" charset="0"/>
                <a:ea typeface="Bookman Old Style"/>
                <a:cs typeface="Bookman Old Style"/>
                <a:sym typeface="Bookman Old Style"/>
              </a:rPr>
              <a:t>To develop desktop and web application.</a:t>
            </a:r>
            <a:endParaRPr lang="en-US" sz="2000" dirty="0">
              <a:latin typeface="Bookman Old Style" panose="02050604050505020204" pitchFamily="18" charset="0"/>
              <a:ea typeface="Bookman Old Style"/>
              <a:cs typeface="Bookman Old Style"/>
              <a:sym typeface="Bookman Old Style"/>
            </a:endParaRPr>
          </a:p>
        </p:txBody>
      </p:sp>
      <p:pic>
        <p:nvPicPr>
          <p:cNvPr id="8" name="Picture 7"/>
          <p:cNvPicPr>
            <a:picLocks noChangeAspect="1"/>
          </p:cNvPicPr>
          <p:nvPr/>
        </p:nvPicPr>
        <p:blipFill>
          <a:blip r:embed="rId2"/>
          <a:stretch>
            <a:fillRect/>
          </a:stretch>
        </p:blipFill>
        <p:spPr>
          <a:xfrm>
            <a:off x="10065749" y="1937981"/>
            <a:ext cx="2126251" cy="2113570"/>
          </a:xfrm>
          <a:prstGeom prst="rect">
            <a:avLst/>
          </a:prstGeom>
        </p:spPr>
      </p:pic>
      <p:sp>
        <p:nvSpPr>
          <p:cNvPr id="9" name="Date Placeholder 8"/>
          <p:cNvSpPr>
            <a:spLocks noGrp="1"/>
          </p:cNvSpPr>
          <p:nvPr>
            <p:ph type="dt" idx="10"/>
          </p:nvPr>
        </p:nvSpPr>
        <p:spPr/>
        <p:txBody>
          <a:bodyPr/>
          <a:lstStyle/>
          <a:p>
            <a:fld id="{79A23F14-FEAA-48D3-B950-588C266E7152}" type="datetime1">
              <a:rPr lang="ru-RU" smtClean="0"/>
              <a:t>16.06.2022</a:t>
            </a:fld>
            <a:endParaRPr lang="ru-RU"/>
          </a:p>
        </p:txBody>
      </p:sp>
    </p:spTree>
    <p:extLst>
      <p:ext uri="{BB962C8B-B14F-4D97-AF65-F5344CB8AC3E}">
        <p14:creationId xmlns:p14="http://schemas.microsoft.com/office/powerpoint/2010/main" val="3145557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a16="http://schemas.microsoft.com/office/drawing/2014/main" xmlns="" id="{DD7611AF-213C-4581-9B7D-27B95B17A3AF}"/>
              </a:ext>
            </a:extLst>
          </p:cNvPr>
          <p:cNvSpPr/>
          <p:nvPr/>
        </p:nvSpPr>
        <p:spPr>
          <a:xfrm>
            <a:off x="1173443" y="168082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Дата 2">
            <a:extLst>
              <a:ext uri="{FF2B5EF4-FFF2-40B4-BE49-F238E27FC236}">
                <a16:creationId xmlns:a16="http://schemas.microsoft.com/office/drawing/2014/main" xmlns="" id="{B0B4C651-36A8-4040-9BED-E41D8D345605}"/>
              </a:ext>
            </a:extLst>
          </p:cNvPr>
          <p:cNvSpPr>
            <a:spLocks noGrp="1"/>
          </p:cNvSpPr>
          <p:nvPr>
            <p:ph type="dt" sz="half" idx="10"/>
          </p:nvPr>
        </p:nvSpPr>
        <p:spPr/>
        <p:txBody>
          <a:bodyPr/>
          <a:lstStyle/>
          <a:p>
            <a:pPr rtl="0"/>
            <a:fld id="{E4D00952-BE77-47A2-BE29-2226E2D6BB12}" type="datetime1">
              <a:rPr lang="ru-RU" smtClean="0"/>
              <a:t>16.06.2022</a:t>
            </a:fld>
            <a:endParaRPr lang="en-US" dirty="0"/>
          </a:p>
        </p:txBody>
      </p:sp>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r="7332"/>
          <a:stretch/>
        </p:blipFill>
        <p:spPr>
          <a:xfrm>
            <a:off x="304764" y="1787552"/>
            <a:ext cx="5338391" cy="2788521"/>
          </a:xfrm>
          <a:prstGeom prst="rect">
            <a:avLst/>
          </a:prstGeom>
        </p:spPr>
      </p:pic>
      <p:pic>
        <p:nvPicPr>
          <p:cNvPr id="7" name="Рисунок 6"/>
          <p:cNvPicPr>
            <a:picLocks noChangeAspect="1"/>
          </p:cNvPicPr>
          <p:nvPr/>
        </p:nvPicPr>
        <p:blipFill rotWithShape="1">
          <a:blip r:embed="rId3">
            <a:extLst>
              <a:ext uri="{28A0092B-C50C-407E-A947-70E740481C1C}">
                <a14:useLocalDpi xmlns:a14="http://schemas.microsoft.com/office/drawing/2010/main" val="0"/>
              </a:ext>
            </a:extLst>
          </a:blip>
          <a:srcRect r="10314"/>
          <a:stretch/>
        </p:blipFill>
        <p:spPr>
          <a:xfrm>
            <a:off x="6432545" y="1753293"/>
            <a:ext cx="5489490" cy="2822780"/>
          </a:xfrm>
          <a:prstGeom prst="rect">
            <a:avLst/>
          </a:prstGeom>
        </p:spPr>
      </p:pic>
      <p:sp>
        <p:nvSpPr>
          <p:cNvPr id="4" name="Title 3"/>
          <p:cNvSpPr>
            <a:spLocks noGrp="1"/>
          </p:cNvSpPr>
          <p:nvPr>
            <p:ph type="title"/>
          </p:nvPr>
        </p:nvSpPr>
        <p:spPr>
          <a:xfrm>
            <a:off x="2694262" y="579549"/>
            <a:ext cx="6926257" cy="887397"/>
          </a:xfrm>
        </p:spPr>
        <p:txBody>
          <a:bodyPr/>
          <a:lstStyle/>
          <a:p>
            <a:r>
              <a:rPr lang="en-US" dirty="0"/>
              <a:t>Web app (recognition)</a:t>
            </a:r>
            <a:endParaRPr lang="ru-RU" dirty="0"/>
          </a:p>
        </p:txBody>
      </p:sp>
    </p:spTree>
    <p:extLst>
      <p:ext uri="{BB962C8B-B14F-4D97-AF65-F5344CB8AC3E}">
        <p14:creationId xmlns:p14="http://schemas.microsoft.com/office/powerpoint/2010/main" val="1074818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a:extLst>
              <a:ext uri="{FF2B5EF4-FFF2-40B4-BE49-F238E27FC236}">
                <a16:creationId xmlns:a16="http://schemas.microsoft.com/office/drawing/2014/main" xmlns="" id="{DD7611AF-213C-4581-9B7D-27B95B17A3AF}"/>
              </a:ext>
            </a:extLst>
          </p:cNvPr>
          <p:cNvSpPr/>
          <p:nvPr/>
        </p:nvSpPr>
        <p:spPr>
          <a:xfrm>
            <a:off x="1173443" y="1680823"/>
            <a:ext cx="10058400" cy="430887"/>
          </a:xfrm>
          <a:prstGeom prst="rect">
            <a:avLst/>
          </a:prstGeom>
          <a:solidFill>
            <a:srgbClr val="EAED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Дата 2">
            <a:extLst>
              <a:ext uri="{FF2B5EF4-FFF2-40B4-BE49-F238E27FC236}">
                <a16:creationId xmlns:a16="http://schemas.microsoft.com/office/drawing/2014/main" xmlns="" id="{B0B4C651-36A8-4040-9BED-E41D8D345605}"/>
              </a:ext>
            </a:extLst>
          </p:cNvPr>
          <p:cNvSpPr>
            <a:spLocks noGrp="1"/>
          </p:cNvSpPr>
          <p:nvPr>
            <p:ph type="dt" sz="half" idx="10"/>
          </p:nvPr>
        </p:nvSpPr>
        <p:spPr/>
        <p:txBody>
          <a:bodyPr/>
          <a:lstStyle/>
          <a:p>
            <a:pPr rtl="0"/>
            <a:fld id="{E4D00952-BE77-47A2-BE29-2226E2D6BB12}" type="datetime1">
              <a:rPr lang="ru-RU" smtClean="0"/>
              <a:t>16.06.2022</a:t>
            </a:fld>
            <a:endParaRPr lang="en-US"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t="9980"/>
          <a:stretch/>
        </p:blipFill>
        <p:spPr>
          <a:xfrm>
            <a:off x="1651967" y="1698171"/>
            <a:ext cx="8888065" cy="3893306"/>
          </a:xfrm>
          <a:prstGeom prst="rect">
            <a:avLst/>
          </a:prstGeom>
        </p:spPr>
      </p:pic>
      <p:sp>
        <p:nvSpPr>
          <p:cNvPr id="5" name="Title 4"/>
          <p:cNvSpPr>
            <a:spLocks noGrp="1"/>
          </p:cNvSpPr>
          <p:nvPr>
            <p:ph type="title"/>
          </p:nvPr>
        </p:nvSpPr>
        <p:spPr>
          <a:xfrm>
            <a:off x="2101833" y="476519"/>
            <a:ext cx="7454291" cy="938912"/>
          </a:xfrm>
        </p:spPr>
        <p:txBody>
          <a:bodyPr/>
          <a:lstStyle/>
          <a:p>
            <a:pPr algn="ctr"/>
            <a:r>
              <a:rPr lang="en-US" dirty="0"/>
              <a:t>Web app (recognition)</a:t>
            </a:r>
            <a:endParaRPr lang="ru-RU" dirty="0"/>
          </a:p>
        </p:txBody>
      </p:sp>
    </p:spTree>
    <p:extLst>
      <p:ext uri="{BB962C8B-B14F-4D97-AF65-F5344CB8AC3E}">
        <p14:creationId xmlns:p14="http://schemas.microsoft.com/office/powerpoint/2010/main" val="2376795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1" name="Google Shape;351;p41"/>
          <p:cNvSpPr txBox="1"/>
          <p:nvPr/>
        </p:nvSpPr>
        <p:spPr>
          <a:xfrm>
            <a:off x="1132115" y="566058"/>
            <a:ext cx="3933300" cy="81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700">
                <a:solidFill>
                  <a:schemeClr val="dk1"/>
                </a:solidFill>
                <a:latin typeface="Bookman Old Style"/>
                <a:ea typeface="Bookman Old Style"/>
                <a:cs typeface="Bookman Old Style"/>
                <a:sym typeface="Bookman Old Style"/>
              </a:rPr>
              <a:t>Conclusion</a:t>
            </a:r>
            <a:endParaRPr sz="4700">
              <a:solidFill>
                <a:schemeClr val="dk1"/>
              </a:solidFill>
              <a:latin typeface="Bookman Old Style"/>
              <a:ea typeface="Bookman Old Style"/>
              <a:cs typeface="Bookman Old Style"/>
              <a:sym typeface="Bookman Old Style"/>
            </a:endParaRPr>
          </a:p>
        </p:txBody>
      </p:sp>
      <p:sp>
        <p:nvSpPr>
          <p:cNvPr id="352" name="Google Shape;352;p41"/>
          <p:cNvSpPr txBox="1"/>
          <p:nvPr/>
        </p:nvSpPr>
        <p:spPr>
          <a:xfrm>
            <a:off x="1161142" y="1907438"/>
            <a:ext cx="10914600" cy="267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ookman Old Style"/>
                <a:ea typeface="Bookman Old Style"/>
                <a:cs typeface="Bookman Old Style"/>
                <a:sym typeface="Bookman Old Style"/>
              </a:rPr>
              <a:t>Drawbacks of the project</a:t>
            </a:r>
            <a:r>
              <a:rPr lang="en-US" sz="2400" dirty="0">
                <a:solidFill>
                  <a:schemeClr val="dk1"/>
                </a:solidFill>
                <a:latin typeface="Bookman Old Style"/>
                <a:ea typeface="Bookman Old Style"/>
                <a:cs typeface="Bookman Old Style"/>
                <a:sym typeface="Bookman Old Style"/>
              </a:rPr>
              <a:t>:</a:t>
            </a:r>
            <a:endParaRPr dirty="0"/>
          </a:p>
          <a:p>
            <a:pPr marL="0" marR="0" lvl="0" indent="0" algn="l" rtl="0">
              <a:spcBef>
                <a:spcPts val="0"/>
              </a:spcBef>
              <a:spcAft>
                <a:spcPts val="0"/>
              </a:spcAft>
              <a:buNone/>
            </a:pP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1. Program is quite sensitive to the quality of scanned word. Some dots or other noises could be wrongly recognized as symbols.</a:t>
            </a:r>
            <a:endParaRPr dirty="0"/>
          </a:p>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2. The program cannot recognize properly tied words.</a:t>
            </a: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3. The program cannot recognize properly a text. </a:t>
            </a:r>
            <a:r>
              <a:rPr lang="en-US" sz="1800" dirty="0" err="1">
                <a:solidFill>
                  <a:schemeClr val="dk1"/>
                </a:solidFill>
                <a:latin typeface="Bookman Old Style"/>
                <a:ea typeface="Bookman Old Style"/>
                <a:cs typeface="Bookman Old Style"/>
                <a:sym typeface="Bookman Old Style"/>
              </a:rPr>
              <a:t>OpenCV</a:t>
            </a:r>
            <a:r>
              <a:rPr lang="en-US" sz="1800" dirty="0">
                <a:solidFill>
                  <a:schemeClr val="dk1"/>
                </a:solidFill>
                <a:latin typeface="Bookman Old Style"/>
                <a:ea typeface="Bookman Old Style"/>
                <a:cs typeface="Bookman Old Style"/>
                <a:sym typeface="Bookman Old Style"/>
              </a:rPr>
              <a:t> scales text and during the recognition makes incorrect symbols classification. For instance: </a:t>
            </a:r>
            <a:endParaRPr dirty="0"/>
          </a:p>
          <a:p>
            <a:pPr marL="0" marR="0" lvl="0" indent="0" algn="l" rtl="0">
              <a:spcBef>
                <a:spcPts val="0"/>
              </a:spcBef>
              <a:spcAft>
                <a:spcPts val="0"/>
              </a:spcAft>
              <a:buNone/>
            </a:pPr>
            <a:endParaRPr sz="1800" dirty="0">
              <a:solidFill>
                <a:schemeClr val="dk1"/>
              </a:solidFill>
              <a:latin typeface="Source Sans Pro"/>
              <a:ea typeface="Source Sans Pro"/>
              <a:cs typeface="Source Sans Pro"/>
              <a:sym typeface="Source Sans Pro"/>
            </a:endParaRPr>
          </a:p>
          <a:p>
            <a:pPr marL="0" marR="0" lvl="0" indent="0" algn="l" rtl="0">
              <a:spcBef>
                <a:spcPts val="0"/>
              </a:spcBef>
              <a:spcAft>
                <a:spcPts val="0"/>
              </a:spcAft>
              <a:buNone/>
            </a:pPr>
            <a:endParaRPr sz="1800" dirty="0">
              <a:solidFill>
                <a:schemeClr val="dk1"/>
              </a:solidFill>
              <a:latin typeface="Source Sans Pro"/>
              <a:ea typeface="Source Sans Pro"/>
              <a:cs typeface="Source Sans Pro"/>
              <a:sym typeface="Source Sans Pro"/>
            </a:endParaRPr>
          </a:p>
        </p:txBody>
      </p:sp>
      <p:pic>
        <p:nvPicPr>
          <p:cNvPr id="353" name="Google Shape;353;p41"/>
          <p:cNvPicPr preferRelativeResize="0"/>
          <p:nvPr/>
        </p:nvPicPr>
        <p:blipFill rotWithShape="1">
          <a:blip r:embed="rId3">
            <a:alphaModFix/>
          </a:blip>
          <a:srcRect/>
          <a:stretch/>
        </p:blipFill>
        <p:spPr>
          <a:xfrm>
            <a:off x="1539382" y="4086553"/>
            <a:ext cx="4832389" cy="2276916"/>
          </a:xfrm>
          <a:prstGeom prst="rect">
            <a:avLst/>
          </a:prstGeom>
          <a:noFill/>
          <a:ln>
            <a:noFill/>
          </a:ln>
        </p:spPr>
      </p:pic>
      <p:pic>
        <p:nvPicPr>
          <p:cNvPr id="354" name="Google Shape;354;p41"/>
          <p:cNvPicPr preferRelativeResize="0"/>
          <p:nvPr/>
        </p:nvPicPr>
        <p:blipFill rotWithShape="1">
          <a:blip r:embed="rId4">
            <a:alphaModFix/>
          </a:blip>
          <a:srcRect/>
          <a:stretch/>
        </p:blipFill>
        <p:spPr>
          <a:xfrm>
            <a:off x="8839588" y="0"/>
            <a:ext cx="3352413" cy="1897836"/>
          </a:xfrm>
          <a:prstGeom prst="rect">
            <a:avLst/>
          </a:prstGeom>
          <a:noFill/>
          <a:ln>
            <a:noFill/>
          </a:ln>
        </p:spPr>
      </p:pic>
      <p:sp>
        <p:nvSpPr>
          <p:cNvPr id="7"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CE261014-B7BF-4C5C-BE8F-CE586824E7D5}" type="datetime1">
              <a:rPr lang="ru-RU" smtClean="0"/>
              <a:t>16.06.2022</a:t>
            </a:fld>
            <a:endParaR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9FAFA"/>
            </a:gs>
            <a:gs pos="74000">
              <a:srgbClr val="D1D7DE"/>
            </a:gs>
            <a:gs pos="83000">
              <a:srgbClr val="D1D7DE"/>
            </a:gs>
            <a:gs pos="100000">
              <a:srgbClr val="E0E4E8"/>
            </a:gs>
          </a:gsLst>
          <a:lin ang="5400012" scaled="0"/>
        </a:gradFill>
        <a:effectLst/>
      </p:bgPr>
    </p:bg>
    <p:spTree>
      <p:nvGrpSpPr>
        <p:cNvPr id="1" name="Shape 358"/>
        <p:cNvGrpSpPr/>
        <p:nvPr/>
      </p:nvGrpSpPr>
      <p:grpSpPr>
        <a:xfrm>
          <a:off x="0" y="0"/>
          <a:ext cx="0" cy="0"/>
          <a:chOff x="0" y="0"/>
          <a:chExt cx="0" cy="0"/>
        </a:xfrm>
      </p:grpSpPr>
      <p:sp>
        <p:nvSpPr>
          <p:cNvPr id="360" name="Google Shape;360;p42"/>
          <p:cNvSpPr txBox="1"/>
          <p:nvPr/>
        </p:nvSpPr>
        <p:spPr>
          <a:xfrm>
            <a:off x="888189" y="378889"/>
            <a:ext cx="10726056" cy="57246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Bookman Old Style"/>
                <a:ea typeface="Bookman Old Style"/>
                <a:cs typeface="Bookman Old Style"/>
                <a:sym typeface="Bookman Old Style"/>
              </a:rPr>
              <a:t>Merits of the project</a:t>
            </a:r>
            <a:r>
              <a:rPr lang="en-US" sz="2400" dirty="0">
                <a:solidFill>
                  <a:schemeClr val="dk1"/>
                </a:solidFill>
                <a:latin typeface="Bookman Old Style"/>
                <a:ea typeface="Bookman Old Style"/>
                <a:cs typeface="Bookman Old Style"/>
                <a:sym typeface="Bookman Old Style"/>
              </a:rPr>
              <a:t>:</a:t>
            </a:r>
            <a:endParaRPr dirty="0"/>
          </a:p>
          <a:p>
            <a:pPr marL="0" marR="0" lvl="0" indent="0" algn="l" rtl="0">
              <a:spcBef>
                <a:spcPts val="0"/>
              </a:spcBef>
              <a:spcAft>
                <a:spcPts val="0"/>
              </a:spcAft>
              <a:buNone/>
            </a:pP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1. In carrying out the project, we applied the knowledge that we acquired while studying other subjects of educational term.</a:t>
            </a:r>
            <a:endParaRPr dirty="0"/>
          </a:p>
          <a:p>
            <a:pPr marL="0" marR="0" lvl="0" indent="0" algn="l" rtl="0">
              <a:spcBef>
                <a:spcPts val="0"/>
              </a:spcBef>
              <a:spcAft>
                <a:spcPts val="0"/>
              </a:spcAft>
              <a:buNone/>
            </a:pP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800" dirty="0" smtClean="0">
                <a:solidFill>
                  <a:schemeClr val="dk1"/>
                </a:solidFill>
                <a:latin typeface="Bookman Old Style"/>
                <a:ea typeface="Bookman Old Style"/>
                <a:cs typeface="Bookman Old Style"/>
                <a:sym typeface="Bookman Old Style"/>
              </a:rPr>
              <a:t>2. </a:t>
            </a:r>
            <a:r>
              <a:rPr lang="en-US" sz="1800" dirty="0">
                <a:solidFill>
                  <a:schemeClr val="dk1"/>
                </a:solidFill>
                <a:latin typeface="Bookman Old Style"/>
                <a:ea typeface="Bookman Old Style"/>
                <a:cs typeface="Bookman Old Style"/>
                <a:sym typeface="Bookman Old Style"/>
              </a:rPr>
              <a:t>User-friendly </a:t>
            </a:r>
            <a:r>
              <a:rPr lang="en-US" sz="1800" dirty="0" smtClean="0">
                <a:solidFill>
                  <a:schemeClr val="dk1"/>
                </a:solidFill>
                <a:latin typeface="Bookman Old Style"/>
                <a:ea typeface="Bookman Old Style"/>
                <a:cs typeface="Bookman Old Style"/>
                <a:sym typeface="Bookman Old Style"/>
              </a:rPr>
              <a:t>interface of web and desktop apps.</a:t>
            </a:r>
            <a:endParaRPr dirty="0"/>
          </a:p>
          <a:p>
            <a:pPr marL="0" marR="0" lvl="0" indent="0" algn="l" rtl="0">
              <a:spcBef>
                <a:spcPts val="0"/>
              </a:spcBef>
              <a:spcAft>
                <a:spcPts val="0"/>
              </a:spcAft>
              <a:buNone/>
            </a:pP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3</a:t>
            </a:r>
            <a:r>
              <a:rPr lang="en-US" sz="1800" dirty="0" smtClean="0">
                <a:solidFill>
                  <a:schemeClr val="dk1"/>
                </a:solidFill>
                <a:latin typeface="Bookman Old Style"/>
                <a:ea typeface="Bookman Old Style"/>
                <a:cs typeface="Bookman Old Style"/>
                <a:sym typeface="Bookman Old Style"/>
              </a:rPr>
              <a:t>. </a:t>
            </a:r>
            <a:r>
              <a:rPr lang="en-US" sz="1800" dirty="0">
                <a:solidFill>
                  <a:schemeClr val="dk1"/>
                </a:solidFill>
                <a:latin typeface="Bookman Old Style"/>
                <a:ea typeface="Bookman Old Style"/>
                <a:cs typeface="Bookman Old Style"/>
                <a:sym typeface="Bookman Old Style"/>
              </a:rPr>
              <a:t>The topic of the project is relevant and we can further develop our achievements in the future</a:t>
            </a:r>
            <a:r>
              <a:rPr lang="en-US" sz="1800" dirty="0" smtClean="0">
                <a:solidFill>
                  <a:schemeClr val="dk1"/>
                </a:solidFill>
                <a:latin typeface="Bookman Old Style"/>
                <a:ea typeface="Bookman Old Style"/>
                <a:cs typeface="Bookman Old Style"/>
                <a:sym typeface="Bookman Old Style"/>
              </a:rPr>
              <a:t>.</a:t>
            </a:r>
          </a:p>
          <a:p>
            <a:pPr marL="0" marR="0" lvl="0" indent="0" algn="l" rtl="0">
              <a:spcBef>
                <a:spcPts val="0"/>
              </a:spcBef>
              <a:spcAft>
                <a:spcPts val="0"/>
              </a:spcAft>
              <a:buNone/>
            </a:pPr>
            <a:endParaRPr sz="1800" dirty="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endParaRPr lang="en-US" sz="1800" dirty="0" smtClean="0">
              <a:solidFill>
                <a:schemeClr val="dk1"/>
              </a:solidFill>
              <a:latin typeface="Bookman Old Style" panose="02050604050505020204" pitchFamily="18" charset="0"/>
              <a:ea typeface="Source Sans Pro"/>
              <a:cs typeface="Source Sans Pro"/>
              <a:sym typeface="Source Sans Pro"/>
            </a:endParaRPr>
          </a:p>
          <a:p>
            <a:pPr lvl="0"/>
            <a:r>
              <a:rPr lang="en-US" sz="1800" b="1" i="1" dirty="0">
                <a:solidFill>
                  <a:schemeClr val="dk1"/>
                </a:solidFill>
                <a:latin typeface="Bookman Old Style" panose="02050604050505020204" pitchFamily="18" charset="0"/>
                <a:ea typeface="Source Sans Pro"/>
                <a:cs typeface="Source Sans Pro"/>
                <a:sym typeface="Source Sans Pro"/>
              </a:rPr>
              <a:t>Unfortunately, we were not able to fully achieve the goal of our project</a:t>
            </a:r>
            <a:r>
              <a:rPr lang="en-US" sz="1800" b="1" i="1" dirty="0" smtClean="0">
                <a:solidFill>
                  <a:schemeClr val="dk1"/>
                </a:solidFill>
                <a:latin typeface="Bookman Old Style" panose="02050604050505020204" pitchFamily="18" charset="0"/>
                <a:ea typeface="Source Sans Pro"/>
                <a:cs typeface="Source Sans Pro"/>
                <a:sym typeface="Source Sans Pro"/>
              </a:rPr>
              <a:t>.</a:t>
            </a:r>
            <a:r>
              <a:rPr lang="ru-RU" sz="1800" b="1" i="1" dirty="0" smtClean="0">
                <a:solidFill>
                  <a:schemeClr val="dk1"/>
                </a:solidFill>
                <a:latin typeface="Bookman Old Style" panose="02050604050505020204" pitchFamily="18" charset="0"/>
                <a:ea typeface="Source Sans Pro"/>
                <a:cs typeface="Source Sans Pro"/>
                <a:sym typeface="Source Sans Pro"/>
              </a:rPr>
              <a:t> </a:t>
            </a:r>
            <a:r>
              <a:rPr lang="en-US" sz="1800" b="1" i="1" dirty="0">
                <a:solidFill>
                  <a:schemeClr val="dk1"/>
                </a:solidFill>
                <a:latin typeface="Bookman Old Style" panose="02050604050505020204" pitchFamily="18" charset="0"/>
                <a:ea typeface="Source Sans Pro"/>
                <a:cs typeface="Source Sans Pro"/>
                <a:sym typeface="Source Sans Pro"/>
              </a:rPr>
              <a:t>The initial task was not as simple as it seemed before. Many examples of similar projects do not have easy solutions</a:t>
            </a:r>
            <a:r>
              <a:rPr lang="en-US" sz="1800" b="1" i="1" dirty="0" smtClean="0">
                <a:solidFill>
                  <a:schemeClr val="dk1"/>
                </a:solidFill>
                <a:latin typeface="Bookman Old Style" panose="02050604050505020204" pitchFamily="18" charset="0"/>
                <a:ea typeface="Source Sans Pro"/>
                <a:cs typeface="Source Sans Pro"/>
                <a:sym typeface="Source Sans Pro"/>
              </a:rPr>
              <a:t>.</a:t>
            </a:r>
            <a:r>
              <a:rPr lang="ru-RU" sz="1800" b="1" i="1" dirty="0" smtClean="0">
                <a:solidFill>
                  <a:schemeClr val="dk1"/>
                </a:solidFill>
                <a:latin typeface="Bookman Old Style" panose="02050604050505020204" pitchFamily="18" charset="0"/>
                <a:ea typeface="Source Sans Pro"/>
                <a:cs typeface="Source Sans Pro"/>
                <a:sym typeface="Source Sans Pro"/>
              </a:rPr>
              <a:t> </a:t>
            </a:r>
            <a:r>
              <a:rPr lang="en-US" sz="1800" b="1" i="1" dirty="0" smtClean="0">
                <a:solidFill>
                  <a:schemeClr val="dk1"/>
                </a:solidFill>
                <a:latin typeface="Bookman Old Style" panose="02050604050505020204" pitchFamily="18" charset="0"/>
                <a:ea typeface="Source Sans Pro"/>
                <a:cs typeface="Source Sans Pro"/>
                <a:sym typeface="Source Sans Pro"/>
              </a:rPr>
              <a:t>However, we were able to improve our program interface, add </a:t>
            </a:r>
            <a:r>
              <a:rPr lang="en-US" sz="1800" b="1" i="1" dirty="0">
                <a:solidFill>
                  <a:schemeClr val="dk1"/>
                </a:solidFill>
                <a:latin typeface="Bookman Old Style" panose="02050604050505020204" pitchFamily="18" charset="0"/>
                <a:ea typeface="Source Sans Pro"/>
                <a:cs typeface="Source Sans Pro"/>
                <a:sym typeface="Source Sans Pro"/>
              </a:rPr>
              <a:t>spell checking after CNN model </a:t>
            </a:r>
            <a:r>
              <a:rPr lang="en-US" sz="1800" b="1" i="1" dirty="0" smtClean="0">
                <a:solidFill>
                  <a:schemeClr val="dk1"/>
                </a:solidFill>
                <a:latin typeface="Bookman Old Style" panose="02050604050505020204" pitchFamily="18" charset="0"/>
                <a:ea typeface="Source Sans Pro"/>
                <a:cs typeface="Source Sans Pro"/>
                <a:sym typeface="Source Sans Pro"/>
              </a:rPr>
              <a:t>recognizing, make our own web and desktop application. </a:t>
            </a:r>
          </a:p>
          <a:p>
            <a:pPr lvl="0"/>
            <a:endParaRPr lang="en-US" sz="1800" b="1" i="1" dirty="0" smtClean="0">
              <a:solidFill>
                <a:schemeClr val="dk1"/>
              </a:solidFill>
              <a:latin typeface="Bookman Old Style" panose="02050604050505020204" pitchFamily="18" charset="0"/>
              <a:ea typeface="Source Sans Pro"/>
              <a:cs typeface="Source Sans Pro"/>
              <a:sym typeface="Source Sans Pro"/>
            </a:endParaRPr>
          </a:p>
          <a:p>
            <a:pPr lvl="0"/>
            <a:r>
              <a:rPr lang="en-US" sz="1800" b="1" i="1" dirty="0" smtClean="0">
                <a:solidFill>
                  <a:schemeClr val="dk1"/>
                </a:solidFill>
                <a:latin typeface="Bookman Old Style" panose="02050604050505020204" pitchFamily="18" charset="0"/>
                <a:ea typeface="Source Sans Pro"/>
                <a:cs typeface="Source Sans Pro"/>
                <a:sym typeface="Source Sans Pro"/>
              </a:rPr>
              <a:t>In order to reach the target of handwritten text recognition it is </a:t>
            </a:r>
            <a:r>
              <a:rPr lang="en-US" sz="1800" b="1" i="1" dirty="0">
                <a:solidFill>
                  <a:schemeClr val="dk1"/>
                </a:solidFill>
                <a:latin typeface="Bookman Old Style" panose="02050604050505020204" pitchFamily="18" charset="0"/>
                <a:ea typeface="Source Sans Pro"/>
                <a:cs typeface="Source Sans Pro"/>
                <a:sym typeface="Source Sans Pro"/>
              </a:rPr>
              <a:t>necessary </a:t>
            </a:r>
            <a:r>
              <a:rPr lang="en-US" sz="1800" b="1" i="1" dirty="0" smtClean="0">
                <a:solidFill>
                  <a:schemeClr val="dk1"/>
                </a:solidFill>
                <a:latin typeface="Bookman Old Style" panose="02050604050505020204" pitchFamily="18" charset="0"/>
                <a:ea typeface="Source Sans Pro"/>
                <a:cs typeface="Source Sans Pro"/>
                <a:sym typeface="Source Sans Pro"/>
              </a:rPr>
              <a:t>to dive </a:t>
            </a:r>
            <a:r>
              <a:rPr lang="en-US" sz="1800" b="1" i="1" dirty="0">
                <a:solidFill>
                  <a:schemeClr val="dk1"/>
                </a:solidFill>
                <a:latin typeface="Bookman Old Style" panose="02050604050505020204" pitchFamily="18" charset="0"/>
                <a:ea typeface="Source Sans Pro"/>
                <a:cs typeface="Source Sans Pro"/>
                <a:sym typeface="Source Sans Pro"/>
              </a:rPr>
              <a:t>deeper for that scope </a:t>
            </a:r>
            <a:r>
              <a:rPr lang="en-US" sz="1800" b="1" i="1" dirty="0" smtClean="0">
                <a:solidFill>
                  <a:schemeClr val="dk1"/>
                </a:solidFill>
                <a:latin typeface="Bookman Old Style" panose="02050604050505020204" pitchFamily="18" charset="0"/>
                <a:ea typeface="Source Sans Pro"/>
                <a:cs typeface="Source Sans Pro"/>
                <a:sym typeface="Source Sans Pro"/>
              </a:rPr>
              <a:t>of knowledge and maybe in the future we’ll apply more advanced approaches. Hereunder, some of them.</a:t>
            </a:r>
            <a:endParaRPr sz="1800" b="1" i="1" dirty="0">
              <a:solidFill>
                <a:schemeClr val="dk1"/>
              </a:solidFill>
              <a:latin typeface="Bookman Old Style" panose="02050604050505020204" pitchFamily="18" charset="0"/>
              <a:ea typeface="Source Sans Pro"/>
              <a:cs typeface="Source Sans Pro"/>
              <a:sym typeface="Source Sans Pro"/>
            </a:endParaRPr>
          </a:p>
        </p:txBody>
      </p:sp>
      <p:sp>
        <p:nvSpPr>
          <p:cNvPr id="4"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C4A8A033-F6AA-4059-93BF-AF3DA5C36E01}" type="datetime1">
              <a:rPr lang="ru-RU" smtClean="0"/>
              <a:t>16.06.2022</a:t>
            </a:fld>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806994" y="199518"/>
            <a:ext cx="110946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700"/>
              <a:buFont typeface="Bookman Old Style"/>
              <a:buNone/>
            </a:pPr>
            <a:r>
              <a:rPr lang="en-US" dirty="0"/>
              <a:t>Possible ways to improve final results</a:t>
            </a:r>
            <a:endParaRPr dirty="0"/>
          </a:p>
        </p:txBody>
      </p:sp>
      <p:sp>
        <p:nvSpPr>
          <p:cNvPr id="367" name="Google Shape;367;p43"/>
          <p:cNvSpPr txBox="1"/>
          <p:nvPr/>
        </p:nvSpPr>
        <p:spPr>
          <a:xfrm>
            <a:off x="1001486" y="2365829"/>
            <a:ext cx="10363200" cy="2031285"/>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smtClean="0">
                <a:solidFill>
                  <a:schemeClr val="dk1"/>
                </a:solidFill>
                <a:latin typeface="Bookman Old Style"/>
                <a:ea typeface="Bookman Old Style"/>
                <a:cs typeface="Bookman Old Style"/>
                <a:sym typeface="Bookman Old Style"/>
              </a:rPr>
              <a:t>1. Usage </a:t>
            </a:r>
            <a:r>
              <a:rPr lang="en-US" sz="1800" dirty="0">
                <a:solidFill>
                  <a:schemeClr val="dk1"/>
                </a:solidFill>
                <a:latin typeface="Bookman Old Style"/>
                <a:ea typeface="Bookman Old Style"/>
                <a:cs typeface="Bookman Old Style"/>
                <a:sym typeface="Bookman Old Style"/>
              </a:rPr>
              <a:t>of more </a:t>
            </a:r>
            <a:r>
              <a:rPr lang="en-US" sz="1800" dirty="0" err="1">
                <a:solidFill>
                  <a:schemeClr val="dk1"/>
                </a:solidFill>
                <a:latin typeface="Bookman Old Style"/>
                <a:ea typeface="Bookman Old Style"/>
                <a:cs typeface="Bookman Old Style"/>
                <a:sym typeface="Bookman Old Style"/>
              </a:rPr>
              <a:t>precised</a:t>
            </a:r>
            <a:r>
              <a:rPr lang="en-US" sz="1800" dirty="0">
                <a:solidFill>
                  <a:schemeClr val="dk1"/>
                </a:solidFill>
                <a:latin typeface="Bookman Old Style"/>
                <a:ea typeface="Bookman Old Style"/>
                <a:cs typeface="Bookman Old Style"/>
                <a:sym typeface="Bookman Old Style"/>
              </a:rPr>
              <a:t> datasets to train the model.</a:t>
            </a:r>
            <a:endParaRPr dirty="0"/>
          </a:p>
          <a:p>
            <a:pPr marL="342900" marR="0" lvl="0" indent="-228600" algn="l" rtl="0">
              <a:spcBef>
                <a:spcPts val="0"/>
              </a:spcBef>
              <a:spcAft>
                <a:spcPts val="0"/>
              </a:spcAft>
              <a:buClr>
                <a:schemeClr val="dk1"/>
              </a:buClr>
              <a:buSzPts val="1800"/>
              <a:buFont typeface="Source Sans Pro"/>
              <a:buNone/>
            </a:pPr>
            <a:endParaRPr sz="1800" dirty="0">
              <a:solidFill>
                <a:schemeClr val="dk1"/>
              </a:solidFill>
              <a:latin typeface="Bookman Old Style"/>
              <a:ea typeface="Bookman Old Style"/>
              <a:cs typeface="Bookman Old Style"/>
              <a:sym typeface="Bookman Old Style"/>
            </a:endParaRPr>
          </a:p>
          <a:p>
            <a:pPr marR="0" lvl="0" algn="l" rtl="0">
              <a:spcBef>
                <a:spcPts val="0"/>
              </a:spcBef>
              <a:spcAft>
                <a:spcPts val="0"/>
              </a:spcAft>
              <a:buClr>
                <a:schemeClr val="dk1"/>
              </a:buClr>
              <a:buSzPts val="1800"/>
            </a:pPr>
            <a:r>
              <a:rPr lang="en-US" sz="1800" dirty="0" smtClean="0">
                <a:solidFill>
                  <a:schemeClr val="dk1"/>
                </a:solidFill>
                <a:latin typeface="Bookman Old Style"/>
                <a:ea typeface="Bookman Old Style"/>
                <a:cs typeface="Bookman Old Style"/>
                <a:sym typeface="Bookman Old Style"/>
              </a:rPr>
              <a:t>2. </a:t>
            </a:r>
            <a:r>
              <a:rPr lang="en-US" sz="1800" dirty="0" err="1" smtClean="0">
                <a:solidFill>
                  <a:schemeClr val="dk1"/>
                </a:solidFill>
                <a:latin typeface="Bookman Old Style"/>
                <a:ea typeface="Bookman Old Style"/>
                <a:cs typeface="Bookman Old Style"/>
                <a:sym typeface="Bookman Old Style"/>
              </a:rPr>
              <a:t>Editdistance</a:t>
            </a:r>
            <a:r>
              <a:rPr lang="en-US" sz="1800" dirty="0" smtClean="0">
                <a:solidFill>
                  <a:schemeClr val="dk1"/>
                </a:solidFill>
                <a:latin typeface="Bookman Old Style"/>
                <a:ea typeface="Bookman Old Style"/>
                <a:cs typeface="Bookman Old Style"/>
                <a:sym typeface="Bookman Old Style"/>
              </a:rPr>
              <a:t> </a:t>
            </a:r>
            <a:r>
              <a:rPr lang="en-US" sz="1800" dirty="0">
                <a:solidFill>
                  <a:schemeClr val="dk1"/>
                </a:solidFill>
                <a:latin typeface="Bookman Old Style"/>
                <a:ea typeface="Bookman Old Style"/>
                <a:cs typeface="Bookman Old Style"/>
                <a:sym typeface="Bookman Old Style"/>
              </a:rPr>
              <a:t>and </a:t>
            </a:r>
            <a:r>
              <a:rPr lang="en-US" sz="1800" dirty="0" err="1">
                <a:solidFill>
                  <a:schemeClr val="dk1"/>
                </a:solidFill>
                <a:latin typeface="Bookman Old Style"/>
                <a:ea typeface="Bookman Old Style"/>
                <a:cs typeface="Bookman Old Style"/>
                <a:sym typeface="Bookman Old Style"/>
              </a:rPr>
              <a:t>CTCModel</a:t>
            </a:r>
            <a:r>
              <a:rPr lang="en-US" sz="1800" dirty="0">
                <a:solidFill>
                  <a:schemeClr val="dk1"/>
                </a:solidFill>
                <a:latin typeface="Bookman Old Style"/>
                <a:ea typeface="Bookman Old Style"/>
                <a:cs typeface="Bookman Old Style"/>
                <a:sym typeface="Bookman Old Style"/>
              </a:rPr>
              <a:t> implementation.</a:t>
            </a:r>
            <a:endParaRPr dirty="0"/>
          </a:p>
          <a:p>
            <a:pPr marR="0" lvl="0" algn="l" rtl="0">
              <a:spcBef>
                <a:spcPts val="0"/>
              </a:spcBef>
              <a:spcAft>
                <a:spcPts val="0"/>
              </a:spcAft>
              <a:buClr>
                <a:schemeClr val="dk1"/>
              </a:buClr>
              <a:buSzPts val="1800"/>
            </a:pPr>
            <a:endParaRPr lang="en-US" sz="1800" dirty="0" smtClean="0">
              <a:solidFill>
                <a:schemeClr val="dk1"/>
              </a:solidFill>
              <a:latin typeface="Bookman Old Style"/>
              <a:ea typeface="Bookman Old Style"/>
              <a:cs typeface="Bookman Old Style"/>
              <a:sym typeface="Bookman Old Style"/>
            </a:endParaRPr>
          </a:p>
          <a:p>
            <a:pPr marR="0" lvl="0" algn="l" rtl="0">
              <a:spcBef>
                <a:spcPts val="0"/>
              </a:spcBef>
              <a:spcAft>
                <a:spcPts val="0"/>
              </a:spcAft>
              <a:buClr>
                <a:schemeClr val="dk1"/>
              </a:buClr>
              <a:buSzPts val="1800"/>
            </a:pPr>
            <a:r>
              <a:rPr lang="en-US" sz="1800" dirty="0" smtClean="0">
                <a:solidFill>
                  <a:schemeClr val="dk1"/>
                </a:solidFill>
                <a:latin typeface="Bookman Old Style"/>
                <a:ea typeface="Bookman Old Style"/>
                <a:cs typeface="Bookman Old Style"/>
                <a:sym typeface="Bookman Old Style"/>
              </a:rPr>
              <a:t>3. </a:t>
            </a:r>
            <a:r>
              <a:rPr lang="en-US" sz="1800" dirty="0" err="1" smtClean="0">
                <a:solidFill>
                  <a:schemeClr val="dk1"/>
                </a:solidFill>
                <a:latin typeface="Bookman Old Style"/>
                <a:ea typeface="Bookman Old Style"/>
                <a:cs typeface="Bookman Old Style"/>
                <a:sym typeface="Bookman Old Style"/>
              </a:rPr>
              <a:t>Tesseract</a:t>
            </a:r>
            <a:r>
              <a:rPr lang="en-US" sz="1800" dirty="0" smtClean="0">
                <a:solidFill>
                  <a:schemeClr val="dk1"/>
                </a:solidFill>
                <a:latin typeface="Bookman Old Style"/>
                <a:ea typeface="Bookman Old Style"/>
                <a:cs typeface="Bookman Old Style"/>
                <a:sym typeface="Bookman Old Style"/>
              </a:rPr>
              <a:t>-OCR </a:t>
            </a:r>
            <a:r>
              <a:rPr lang="en-US" sz="1800" dirty="0">
                <a:solidFill>
                  <a:schemeClr val="dk1"/>
                </a:solidFill>
                <a:latin typeface="Bookman Old Style"/>
                <a:ea typeface="Bookman Old Style"/>
                <a:cs typeface="Bookman Old Style"/>
                <a:sym typeface="Bookman Old Style"/>
              </a:rPr>
              <a:t>and </a:t>
            </a:r>
            <a:r>
              <a:rPr lang="en-US" sz="1800" dirty="0" err="1">
                <a:solidFill>
                  <a:schemeClr val="dk1"/>
                </a:solidFill>
                <a:latin typeface="Bookman Old Style"/>
                <a:ea typeface="Bookman Old Style"/>
                <a:cs typeface="Bookman Old Style"/>
                <a:sym typeface="Bookman Old Style"/>
              </a:rPr>
              <a:t>Tesseract</a:t>
            </a:r>
            <a:r>
              <a:rPr lang="en-US" sz="1800" dirty="0">
                <a:solidFill>
                  <a:schemeClr val="dk1"/>
                </a:solidFill>
                <a:latin typeface="Bookman Old Style"/>
                <a:ea typeface="Bookman Old Style"/>
                <a:cs typeface="Bookman Old Style"/>
                <a:sym typeface="Bookman Old Style"/>
              </a:rPr>
              <a:t> library implementation.</a:t>
            </a:r>
            <a:endParaRPr dirty="0"/>
          </a:p>
          <a:p>
            <a:pPr marR="0" lvl="0" algn="l" rtl="0">
              <a:spcBef>
                <a:spcPts val="0"/>
              </a:spcBef>
              <a:spcAft>
                <a:spcPts val="0"/>
              </a:spcAft>
              <a:buClr>
                <a:schemeClr val="dk1"/>
              </a:buClr>
              <a:buSzPts val="1800"/>
            </a:pPr>
            <a:endParaRPr lang="en-US" sz="1800" dirty="0">
              <a:solidFill>
                <a:schemeClr val="dk1"/>
              </a:solidFill>
              <a:latin typeface="Bookman Old Style"/>
              <a:ea typeface="Bookman Old Style"/>
              <a:cs typeface="Bookman Old Style"/>
              <a:sym typeface="Bookman Old Style"/>
            </a:endParaRPr>
          </a:p>
          <a:p>
            <a:pPr marR="0" lvl="0" algn="l" rtl="0">
              <a:spcBef>
                <a:spcPts val="0"/>
              </a:spcBef>
              <a:spcAft>
                <a:spcPts val="0"/>
              </a:spcAft>
              <a:buClr>
                <a:schemeClr val="dk1"/>
              </a:buClr>
              <a:buSzPts val="1800"/>
            </a:pPr>
            <a:r>
              <a:rPr lang="en-US" sz="1800" dirty="0" smtClean="0">
                <a:solidFill>
                  <a:schemeClr val="dk1"/>
                </a:solidFill>
                <a:latin typeface="Bookman Old Style"/>
                <a:ea typeface="Bookman Old Style"/>
                <a:cs typeface="Bookman Old Style"/>
                <a:sym typeface="Bookman Old Style"/>
              </a:rPr>
              <a:t>4. CNN </a:t>
            </a:r>
            <a:r>
              <a:rPr lang="en-US" sz="1800" dirty="0">
                <a:solidFill>
                  <a:schemeClr val="dk1"/>
                </a:solidFill>
                <a:latin typeface="Bookman Old Style"/>
                <a:ea typeface="Bookman Old Style"/>
                <a:cs typeface="Bookman Old Style"/>
                <a:sym typeface="Bookman Old Style"/>
              </a:rPr>
              <a:t>+ LSTM implementation.</a:t>
            </a:r>
            <a:endParaRPr sz="1800" dirty="0">
              <a:solidFill>
                <a:schemeClr val="dk1"/>
              </a:solidFill>
              <a:latin typeface="Bookman Old Style"/>
              <a:ea typeface="Bookman Old Style"/>
              <a:cs typeface="Bookman Old Style"/>
              <a:sym typeface="Bookman Old Style"/>
            </a:endParaRPr>
          </a:p>
        </p:txBody>
      </p:sp>
      <p:pic>
        <p:nvPicPr>
          <p:cNvPr id="368" name="Google Shape;368;p43"/>
          <p:cNvPicPr preferRelativeResize="0"/>
          <p:nvPr/>
        </p:nvPicPr>
        <p:blipFill rotWithShape="1">
          <a:blip r:embed="rId3">
            <a:alphaModFix/>
          </a:blip>
          <a:srcRect/>
          <a:stretch/>
        </p:blipFill>
        <p:spPr>
          <a:xfrm>
            <a:off x="6497928" y="4498167"/>
            <a:ext cx="5582429" cy="1838582"/>
          </a:xfrm>
          <a:prstGeom prst="rect">
            <a:avLst/>
          </a:prstGeom>
          <a:noFill/>
          <a:ln>
            <a:noFill/>
          </a:ln>
        </p:spPr>
      </p:pic>
      <p:sp>
        <p:nvSpPr>
          <p:cNvPr id="6"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CF61C648-E229-4419-8CB7-4E3ADD1028D9}" type="datetime1">
              <a:rPr lang="ru-RU" smtClean="0"/>
              <a:t>16.06.2022</a:t>
            </a:fld>
            <a:endParaRP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492" y="260845"/>
            <a:ext cx="10058400" cy="808102"/>
          </a:xfrm>
        </p:spPr>
        <p:txBody>
          <a:bodyPr>
            <a:normAutofit/>
          </a:bodyPr>
          <a:lstStyle/>
          <a:p>
            <a:pPr algn="ctr"/>
            <a:r>
              <a:rPr lang="en-US" sz="4800" dirty="0" smtClean="0"/>
              <a:t>Appendices</a:t>
            </a:r>
            <a:endParaRPr lang="ru-RU" sz="4800" dirty="0"/>
          </a:p>
        </p:txBody>
      </p:sp>
      <p:sp>
        <p:nvSpPr>
          <p:cNvPr id="3" name="Text Placeholder 2"/>
          <p:cNvSpPr>
            <a:spLocks noGrp="1"/>
          </p:cNvSpPr>
          <p:nvPr>
            <p:ph type="body" idx="1"/>
          </p:nvPr>
        </p:nvSpPr>
        <p:spPr>
          <a:xfrm>
            <a:off x="1146220" y="2108202"/>
            <a:ext cx="10277341" cy="3760800"/>
          </a:xfrm>
        </p:spPr>
        <p:txBody>
          <a:bodyPr/>
          <a:lstStyle/>
          <a:p>
            <a:pPr marL="91440" lvl="0" indent="-120650">
              <a:spcBef>
                <a:spcPts val="0"/>
              </a:spcBef>
              <a:buSzPts val="1900"/>
              <a:buFont typeface="Noto Sans Symbols"/>
              <a:buChar char="❖"/>
            </a:pPr>
            <a:r>
              <a:rPr lang="en-US" dirty="0" smtClean="0">
                <a:latin typeface="Bookman Old Style"/>
                <a:ea typeface="Bookman Old Style"/>
                <a:cs typeface="Bookman Old Style"/>
                <a:sym typeface="Bookman Old Style"/>
              </a:rPr>
              <a:t> Dataset used in the project: </a:t>
            </a:r>
          </a:p>
          <a:p>
            <a:pPr marL="0" lvl="0" indent="0">
              <a:spcBef>
                <a:spcPts val="0"/>
              </a:spcBef>
              <a:buSzPts val="1900"/>
              <a:buNone/>
            </a:pPr>
            <a:r>
              <a:rPr lang="en-US" dirty="0" smtClean="0">
                <a:latin typeface="Bookman Old Style"/>
                <a:ea typeface="Bookman Old Style"/>
                <a:cs typeface="Bookman Old Style"/>
                <a:sym typeface="Bookman Old Style"/>
                <a:hlinkClick r:id="rId2"/>
              </a:rPr>
              <a:t>https://www.kaggle.com/datasets/vaibhao/handwritten-characters/code?datasetId=53376</a:t>
            </a:r>
            <a:endParaRPr lang="en-US" dirty="0" smtClean="0">
              <a:latin typeface="Bookman Old Style"/>
              <a:ea typeface="Bookman Old Style"/>
              <a:cs typeface="Bookman Old Style"/>
              <a:sym typeface="Bookman Old Style"/>
            </a:endParaRPr>
          </a:p>
          <a:p>
            <a:pPr marL="91440" lvl="0" indent="-120650">
              <a:lnSpc>
                <a:spcPct val="100000"/>
              </a:lnSpc>
              <a:spcBef>
                <a:spcPts val="1400"/>
              </a:spcBef>
              <a:buSzPts val="1900"/>
              <a:buFont typeface="Noto Sans Symbols"/>
              <a:buChar char="❖"/>
            </a:pPr>
            <a:r>
              <a:rPr lang="en-US" dirty="0" smtClean="0">
                <a:latin typeface="Bookman Old Style"/>
                <a:ea typeface="Bookman Old Style"/>
                <a:cs typeface="Bookman Old Style"/>
                <a:sym typeface="Bookman Old Style"/>
              </a:rPr>
              <a:t> Code: </a:t>
            </a:r>
          </a:p>
          <a:p>
            <a:pPr marL="0" lvl="0" indent="0">
              <a:spcBef>
                <a:spcPts val="0"/>
              </a:spcBef>
              <a:buSzPts val="1900"/>
              <a:buNone/>
            </a:pPr>
            <a:r>
              <a:rPr lang="en-US" dirty="0" smtClean="0">
                <a:latin typeface="Bookman Old Style"/>
                <a:ea typeface="Bookman Old Style"/>
                <a:cs typeface="Bookman Old Style"/>
                <a:sym typeface="Bookman Old Style"/>
                <a:hlinkClick r:id="rId3"/>
              </a:rPr>
              <a:t>https://github.com/CISgroup1/HTR_GUI_PyQt</a:t>
            </a:r>
            <a:endParaRPr lang="ru-RU" dirty="0" smtClean="0">
              <a:latin typeface="Bookman Old Style"/>
              <a:ea typeface="Bookman Old Style"/>
              <a:cs typeface="Bookman Old Style"/>
              <a:sym typeface="Bookman Old Style"/>
            </a:endParaRPr>
          </a:p>
          <a:p>
            <a:pPr marL="0" lvl="0" indent="0">
              <a:spcBef>
                <a:spcPts val="0"/>
              </a:spcBef>
              <a:buSzPts val="1900"/>
              <a:buNone/>
            </a:pPr>
            <a:endParaRPr lang="ru-RU" dirty="0" smtClean="0">
              <a:latin typeface="Bookman Old Style"/>
              <a:ea typeface="Bookman Old Style"/>
              <a:cs typeface="Bookman Old Style"/>
              <a:sym typeface="Bookman Old Style"/>
            </a:endParaRPr>
          </a:p>
          <a:p>
            <a:pPr marL="91440" lvl="0" indent="-120650">
              <a:lnSpc>
                <a:spcPct val="100000"/>
              </a:lnSpc>
              <a:spcBef>
                <a:spcPts val="1400"/>
              </a:spcBef>
              <a:buSzPts val="1900"/>
              <a:buFont typeface="Noto Sans Symbols"/>
              <a:buChar char="❖"/>
            </a:pPr>
            <a:r>
              <a:rPr lang="en-US" dirty="0">
                <a:latin typeface="Bookman Old Style"/>
                <a:ea typeface="Bookman Old Style"/>
                <a:cs typeface="Bookman Old Style"/>
                <a:sym typeface="Bookman Old Style"/>
              </a:rPr>
              <a:t> </a:t>
            </a:r>
            <a:r>
              <a:rPr lang="en-US" dirty="0" smtClean="0">
                <a:latin typeface="Bookman Old Style"/>
                <a:ea typeface="Bookman Old Style"/>
                <a:cs typeface="Bookman Old Style"/>
                <a:sym typeface="Bookman Old Style"/>
              </a:rPr>
              <a:t>Web app: </a:t>
            </a:r>
            <a:endParaRPr lang="en-US" dirty="0">
              <a:latin typeface="Bookman Old Style"/>
              <a:ea typeface="Bookman Old Style"/>
              <a:cs typeface="Bookman Old Style"/>
              <a:sym typeface="Bookman Old Style"/>
            </a:endParaRPr>
          </a:p>
          <a:p>
            <a:pPr marL="0" lvl="0" indent="0">
              <a:spcBef>
                <a:spcPts val="0"/>
              </a:spcBef>
              <a:buSzPts val="1900"/>
              <a:buNone/>
            </a:pPr>
            <a:r>
              <a:rPr lang="en-US" dirty="0">
                <a:latin typeface="Bookman Old Style"/>
                <a:ea typeface="Bookman Old Style"/>
                <a:cs typeface="Bookman Old Style"/>
                <a:sym typeface="Bookman Old Style"/>
                <a:hlinkClick r:id="rId4"/>
              </a:rPr>
              <a:t>https://</a:t>
            </a:r>
            <a:r>
              <a:rPr lang="en-US" dirty="0" smtClean="0">
                <a:latin typeface="Bookman Old Style"/>
                <a:ea typeface="Bookman Old Style"/>
                <a:cs typeface="Bookman Old Style"/>
                <a:sym typeface="Bookman Old Style"/>
                <a:hlinkClick r:id="rId4"/>
              </a:rPr>
              <a:t>j47fhtyzu3q5zaao.anvil.app/WGWQ3TPZMFB636QBLFANSC6A</a:t>
            </a:r>
            <a:endParaRPr lang="en-US" dirty="0" smtClean="0">
              <a:latin typeface="Bookman Old Style"/>
              <a:ea typeface="Bookman Old Style"/>
              <a:cs typeface="Bookman Old Style"/>
              <a:sym typeface="Bookman Old Style"/>
            </a:endParaRPr>
          </a:p>
          <a:p>
            <a:pPr marL="0" lvl="0" indent="0">
              <a:spcBef>
                <a:spcPts val="0"/>
              </a:spcBef>
              <a:buSzPts val="1900"/>
              <a:buNone/>
            </a:pPr>
            <a:endParaRPr lang="ru-RU" dirty="0">
              <a:latin typeface="Bookman Old Style"/>
              <a:ea typeface="Bookman Old Style"/>
              <a:cs typeface="Bookman Old Style"/>
              <a:sym typeface="Bookman Old Style"/>
            </a:endParaRPr>
          </a:p>
          <a:p>
            <a:pPr marL="0" lvl="0" indent="0">
              <a:spcBef>
                <a:spcPts val="0"/>
              </a:spcBef>
              <a:buSzPts val="1900"/>
              <a:buNone/>
            </a:pPr>
            <a:endParaRPr lang="en-US" dirty="0" smtClean="0">
              <a:latin typeface="Bookman Old Style"/>
              <a:ea typeface="Bookman Old Style"/>
              <a:cs typeface="Bookman Old Style"/>
              <a:sym typeface="Bookman Old Style"/>
            </a:endParaRPr>
          </a:p>
          <a:p>
            <a:pPr marL="0" lvl="0" indent="0">
              <a:spcBef>
                <a:spcPts val="0"/>
              </a:spcBef>
              <a:buSzPts val="1900"/>
              <a:buNone/>
            </a:pPr>
            <a:endParaRPr lang="en-US" dirty="0">
              <a:latin typeface="Bookman Old Style"/>
              <a:ea typeface="Bookman Old Style"/>
              <a:cs typeface="Bookman Old Style"/>
              <a:sym typeface="Bookman Old Style"/>
            </a:endParaRPr>
          </a:p>
          <a:p>
            <a:pPr marL="0" lvl="0" indent="0">
              <a:spcBef>
                <a:spcPts val="0"/>
              </a:spcBef>
              <a:buSzPts val="1900"/>
              <a:buNone/>
            </a:pPr>
            <a:endParaRPr lang="en-US" dirty="0">
              <a:latin typeface="Bookman Old Style"/>
              <a:ea typeface="Bookman Old Style"/>
              <a:cs typeface="Bookman Old Style"/>
              <a:sym typeface="Bookman Old Style"/>
            </a:endParaRPr>
          </a:p>
          <a:p>
            <a:endParaRPr lang="ru-RU" dirty="0"/>
          </a:p>
        </p:txBody>
      </p:sp>
      <p:sp>
        <p:nvSpPr>
          <p:cNvPr id="4" name="Date Placeholder 3"/>
          <p:cNvSpPr>
            <a:spLocks noGrp="1"/>
          </p:cNvSpPr>
          <p:nvPr>
            <p:ph type="dt" idx="10"/>
          </p:nvPr>
        </p:nvSpPr>
        <p:spPr/>
        <p:txBody>
          <a:bodyPr/>
          <a:lstStyle/>
          <a:p>
            <a:fld id="{644C3441-3E60-4FB5-AC37-19BAFD43E625}" type="datetime1">
              <a:rPr lang="ru-RU" smtClean="0"/>
              <a:t>16.06.2022</a:t>
            </a:fld>
            <a:endParaRPr lang="ru-RU"/>
          </a:p>
        </p:txBody>
      </p:sp>
    </p:spTree>
    <p:extLst>
      <p:ext uri="{BB962C8B-B14F-4D97-AF65-F5344CB8AC3E}">
        <p14:creationId xmlns:p14="http://schemas.microsoft.com/office/powerpoint/2010/main" val="155144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6"/>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0000"/>
              </a:buClr>
              <a:buSzPts val="4800"/>
              <a:buFont typeface="Bookman Old Style"/>
              <a:buNone/>
            </a:pPr>
            <a:r>
              <a:rPr lang="en-US" sz="4800" b="1">
                <a:solidFill>
                  <a:srgbClr val="000000"/>
                </a:solidFill>
              </a:rPr>
              <a:t>Target audience</a:t>
            </a:r>
            <a:endParaRPr/>
          </a:p>
        </p:txBody>
      </p:sp>
      <p:sp>
        <p:nvSpPr>
          <p:cNvPr id="171" name="Google Shape;171;p16"/>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p>
            <a:pPr marL="457200" lvl="0" indent="-457200" algn="l" rtl="0">
              <a:lnSpc>
                <a:spcPct val="100000"/>
              </a:lnSpc>
              <a:spcBef>
                <a:spcPts val="0"/>
              </a:spcBef>
              <a:spcAft>
                <a:spcPts val="0"/>
              </a:spcAft>
              <a:buClr>
                <a:srgbClr val="000000"/>
              </a:buClr>
              <a:buSzPts val="2000"/>
              <a:buFont typeface="Bookman Old Style"/>
              <a:buAutoNum type="arabicPeriod"/>
            </a:pPr>
            <a:r>
              <a:rPr lang="en-US" sz="2000" dirty="0">
                <a:solidFill>
                  <a:srgbClr val="000000"/>
                </a:solidFill>
                <a:latin typeface="Bookman Old Style"/>
                <a:ea typeface="Bookman Old Style"/>
                <a:cs typeface="Bookman Old Style"/>
                <a:sym typeface="Bookman Old Style"/>
              </a:rPr>
              <a:t>Students</a:t>
            </a:r>
            <a:endParaRPr dirty="0"/>
          </a:p>
          <a:p>
            <a:pPr marL="457200" lvl="0" indent="-457200" algn="l" rtl="0">
              <a:lnSpc>
                <a:spcPct val="100000"/>
              </a:lnSpc>
              <a:spcBef>
                <a:spcPts val="1200"/>
              </a:spcBef>
              <a:spcAft>
                <a:spcPts val="0"/>
              </a:spcAft>
              <a:buClr>
                <a:srgbClr val="000000"/>
              </a:buClr>
              <a:buSzPts val="2000"/>
              <a:buFont typeface="Bookman Old Style"/>
              <a:buAutoNum type="arabicPeriod"/>
            </a:pPr>
            <a:r>
              <a:rPr lang="en-US" sz="2000" dirty="0">
                <a:solidFill>
                  <a:srgbClr val="000000"/>
                </a:solidFill>
                <a:latin typeface="Bookman Old Style"/>
                <a:ea typeface="Bookman Old Style"/>
                <a:cs typeface="Bookman Old Style"/>
                <a:sym typeface="Bookman Old Style"/>
              </a:rPr>
              <a:t>Teachers</a:t>
            </a:r>
            <a:endParaRPr dirty="0"/>
          </a:p>
          <a:p>
            <a:pPr marL="457200" lvl="0" indent="-457200" algn="l" rtl="0">
              <a:lnSpc>
                <a:spcPct val="100000"/>
              </a:lnSpc>
              <a:spcBef>
                <a:spcPts val="1200"/>
              </a:spcBef>
              <a:spcAft>
                <a:spcPts val="0"/>
              </a:spcAft>
              <a:buClr>
                <a:srgbClr val="000000"/>
              </a:buClr>
              <a:buSzPts val="2000"/>
              <a:buFont typeface="Bookman Old Style"/>
              <a:buAutoNum type="arabicPeriod"/>
            </a:pPr>
            <a:r>
              <a:rPr lang="en-US" sz="2000" dirty="0">
                <a:solidFill>
                  <a:srgbClr val="000000"/>
                </a:solidFill>
                <a:latin typeface="Bookman Old Style"/>
                <a:ea typeface="Bookman Old Style"/>
                <a:cs typeface="Bookman Old Style"/>
                <a:sym typeface="Bookman Old Style"/>
              </a:rPr>
              <a:t>Writers</a:t>
            </a:r>
            <a:endParaRPr dirty="0"/>
          </a:p>
          <a:p>
            <a:pPr marL="457200" lvl="0" indent="-457200" algn="l" rtl="0">
              <a:lnSpc>
                <a:spcPct val="100000"/>
              </a:lnSpc>
              <a:spcBef>
                <a:spcPts val="1200"/>
              </a:spcBef>
              <a:spcAft>
                <a:spcPts val="0"/>
              </a:spcAft>
              <a:buClr>
                <a:srgbClr val="000000"/>
              </a:buClr>
              <a:buSzPts val="2000"/>
              <a:buFont typeface="Bookman Old Style"/>
              <a:buAutoNum type="arabicPeriod"/>
            </a:pPr>
            <a:r>
              <a:rPr lang="en-US" sz="2000" dirty="0">
                <a:solidFill>
                  <a:srgbClr val="000000"/>
                </a:solidFill>
                <a:latin typeface="Bookman Old Style"/>
                <a:ea typeface="Bookman Old Style"/>
                <a:cs typeface="Bookman Old Style"/>
                <a:sym typeface="Bookman Old Style"/>
              </a:rPr>
              <a:t>Archives</a:t>
            </a:r>
            <a:endParaRPr dirty="0"/>
          </a:p>
          <a:p>
            <a:pPr marL="457200" lvl="0" indent="-457200" algn="l" rtl="0">
              <a:lnSpc>
                <a:spcPct val="100000"/>
              </a:lnSpc>
              <a:spcBef>
                <a:spcPts val="1200"/>
              </a:spcBef>
              <a:spcAft>
                <a:spcPts val="0"/>
              </a:spcAft>
              <a:buClr>
                <a:srgbClr val="000000"/>
              </a:buClr>
              <a:buSzPts val="2000"/>
              <a:buFont typeface="Bookman Old Style"/>
              <a:buAutoNum type="arabicPeriod"/>
            </a:pPr>
            <a:r>
              <a:rPr lang="en-US" sz="2000" dirty="0">
                <a:solidFill>
                  <a:srgbClr val="000000"/>
                </a:solidFill>
                <a:latin typeface="Bookman Old Style"/>
                <a:ea typeface="Bookman Old Style"/>
                <a:cs typeface="Bookman Old Style"/>
                <a:sym typeface="Bookman Old Style"/>
              </a:rPr>
              <a:t>Scholars</a:t>
            </a:r>
            <a:endParaRPr dirty="0"/>
          </a:p>
          <a:p>
            <a:pPr marL="91440" lvl="0" indent="0" algn="l" rtl="0">
              <a:lnSpc>
                <a:spcPct val="110000"/>
              </a:lnSpc>
              <a:spcBef>
                <a:spcPts val="1200"/>
              </a:spcBef>
              <a:spcAft>
                <a:spcPts val="0"/>
              </a:spcAft>
              <a:buSzPts val="1900"/>
              <a:buNone/>
            </a:pPr>
            <a:endParaRPr dirty="0"/>
          </a:p>
        </p:txBody>
      </p:sp>
      <p:sp>
        <p:nvSpPr>
          <p:cNvPr id="5"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5096FE95-94EF-499F-A592-6006593BCD4F}" type="datetime1">
              <a:rPr lang="ru-RU" smtClean="0"/>
              <a:t>16.06.2022</a:t>
            </a:fld>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1097280" y="468981"/>
            <a:ext cx="10058400" cy="900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0000"/>
              </a:buClr>
              <a:buSzPts val="4800"/>
              <a:buFont typeface="Bookman Old Style"/>
              <a:buNone/>
            </a:pPr>
            <a:r>
              <a:rPr lang="en-US" sz="4800" b="1">
                <a:solidFill>
                  <a:srgbClr val="000000"/>
                </a:solidFill>
              </a:rPr>
              <a:t>Short product description</a:t>
            </a:r>
            <a:endParaRPr b="1"/>
          </a:p>
        </p:txBody>
      </p:sp>
      <p:sp>
        <p:nvSpPr>
          <p:cNvPr id="178" name="Google Shape;178;p17"/>
          <p:cNvSpPr txBox="1">
            <a:spLocks noGrp="1"/>
          </p:cNvSpPr>
          <p:nvPr>
            <p:ph type="body" idx="1"/>
          </p:nvPr>
        </p:nvSpPr>
        <p:spPr>
          <a:xfrm>
            <a:off x="1097280" y="2027581"/>
            <a:ext cx="10058400" cy="3760800"/>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Char char=" "/>
            </a:pPr>
            <a:r>
              <a:rPr lang="en-US" sz="2000" dirty="0">
                <a:solidFill>
                  <a:srgbClr val="000000"/>
                </a:solidFill>
                <a:latin typeface="Bookman Old Style"/>
                <a:ea typeface="Bookman Old Style"/>
                <a:cs typeface="Bookman Old Style"/>
                <a:sym typeface="Bookman Old Style"/>
              </a:rPr>
              <a:t>This is a trained convolutional neural network wrapped inside a script written in Python. Neural network will be first trained on dataset of images to achieve high accuracy score. Firstly, user uploads the photo or scan of text and script divide text into letters, then every letter is to be recognized by neural network. At the end all recognized letters recompile together into a word, which then is being spell checked. If some letters are missing or incorrect, or program suggest most likely result.</a:t>
            </a:r>
            <a:endParaRPr dirty="0"/>
          </a:p>
          <a:p>
            <a:pPr marL="91440" lvl="0" indent="-127000" algn="l" rtl="0">
              <a:lnSpc>
                <a:spcPct val="110000"/>
              </a:lnSpc>
              <a:spcBef>
                <a:spcPts val="1400"/>
              </a:spcBef>
              <a:spcAft>
                <a:spcPts val="0"/>
              </a:spcAft>
              <a:buSzPts val="2000"/>
              <a:buChar char=" "/>
            </a:pPr>
            <a:r>
              <a:rPr lang="en-US" sz="2000" dirty="0">
                <a:solidFill>
                  <a:srgbClr val="000000"/>
                </a:solidFill>
                <a:latin typeface="Bookman Old Style"/>
                <a:ea typeface="Bookman Old Style"/>
                <a:cs typeface="Bookman Old Style"/>
                <a:sym typeface="Bookman Old Style"/>
              </a:rPr>
              <a:t>For our project we made a simple desktop application and web application which is more user-friendly in comparison with the console interface.</a:t>
            </a:r>
            <a:endParaRPr dirty="0"/>
          </a:p>
          <a:p>
            <a:pPr marL="91440" lvl="0" indent="0" algn="l" rtl="0">
              <a:lnSpc>
                <a:spcPct val="110000"/>
              </a:lnSpc>
              <a:spcBef>
                <a:spcPts val="1400"/>
              </a:spcBef>
              <a:spcAft>
                <a:spcPts val="0"/>
              </a:spcAft>
              <a:buSzPts val="1900"/>
              <a:buNone/>
            </a:pPr>
            <a:endParaRPr dirty="0"/>
          </a:p>
        </p:txBody>
      </p:sp>
      <p:sp>
        <p:nvSpPr>
          <p:cNvPr id="5"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12DB7E8A-617E-4224-89C4-A36197C57ABA}" type="datetime1">
              <a:rPr lang="ru-RU" smtClean="0"/>
              <a:t>16.06.2022</a:t>
            </a:fld>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0000"/>
              </a:buClr>
              <a:buSzPts val="4800"/>
              <a:buFont typeface="Bookman Old Style"/>
              <a:buNone/>
            </a:pPr>
            <a:r>
              <a:rPr lang="en-US" sz="4800" b="1">
                <a:solidFill>
                  <a:srgbClr val="000000"/>
                </a:solidFill>
              </a:rPr>
              <a:t>Existing analogues</a:t>
            </a:r>
            <a:endParaRPr/>
          </a:p>
        </p:txBody>
      </p:sp>
      <p:sp>
        <p:nvSpPr>
          <p:cNvPr id="185" name="Google Shape;185;p18"/>
          <p:cNvSpPr txBox="1">
            <a:spLocks noGrp="1"/>
          </p:cNvSpPr>
          <p:nvPr>
            <p:ph type="body" idx="1"/>
          </p:nvPr>
        </p:nvSpPr>
        <p:spPr>
          <a:xfrm>
            <a:off x="1097281" y="2108202"/>
            <a:ext cx="10058400" cy="3760800"/>
          </a:xfrm>
          <a:prstGeom prst="rect">
            <a:avLst/>
          </a:prstGeom>
          <a:noFill/>
          <a:ln>
            <a:noFill/>
          </a:ln>
        </p:spPr>
        <p:txBody>
          <a:bodyPr spcFirstLastPara="1" wrap="square" lIns="0" tIns="45700" rIns="0" bIns="45700" anchor="t" anchorCtr="0">
            <a:normAutofit/>
          </a:bodyPr>
          <a:lstStyle/>
          <a:p>
            <a:pPr marL="91440" lvl="0" indent="-127000" algn="l" rtl="0">
              <a:lnSpc>
                <a:spcPct val="110000"/>
              </a:lnSpc>
              <a:spcBef>
                <a:spcPts val="0"/>
              </a:spcBef>
              <a:spcAft>
                <a:spcPts val="0"/>
              </a:spcAft>
              <a:buSzPts val="2000"/>
              <a:buFont typeface="Noto Sans Symbols"/>
              <a:buChar char="➢"/>
            </a:pPr>
            <a:r>
              <a:rPr lang="en-US" sz="2000" dirty="0">
                <a:solidFill>
                  <a:schemeClr val="dk1"/>
                </a:solidFill>
                <a:latin typeface="Bookman Old Style"/>
                <a:ea typeface="Bookman Old Style"/>
                <a:cs typeface="Bookman Old Style"/>
                <a:sym typeface="Bookman Old Style"/>
              </a:rPr>
              <a:t>Microsoft OneNote</a:t>
            </a:r>
            <a:endParaRPr dirty="0"/>
          </a:p>
          <a:p>
            <a:pPr marL="91440" lvl="0" indent="-127000" algn="l" rtl="0">
              <a:lnSpc>
                <a:spcPct val="110000"/>
              </a:lnSpc>
              <a:spcBef>
                <a:spcPts val="1400"/>
              </a:spcBef>
              <a:spcAft>
                <a:spcPts val="0"/>
              </a:spcAft>
              <a:buSzPts val="2000"/>
              <a:buFont typeface="Noto Sans Symbols"/>
              <a:buChar char="➢"/>
            </a:pPr>
            <a:r>
              <a:rPr lang="en-US" sz="2000" dirty="0">
                <a:solidFill>
                  <a:schemeClr val="dk1"/>
                </a:solidFill>
                <a:latin typeface="Bookman Old Style"/>
                <a:ea typeface="Bookman Old Style"/>
                <a:cs typeface="Bookman Old Style"/>
                <a:sym typeface="Bookman Old Style"/>
              </a:rPr>
              <a:t>Google Drive and Google Docs</a:t>
            </a:r>
            <a:endParaRPr dirty="0"/>
          </a:p>
          <a:p>
            <a:pPr marL="91440" lvl="0" indent="-127000" algn="l" rtl="0">
              <a:lnSpc>
                <a:spcPct val="110000"/>
              </a:lnSpc>
              <a:spcBef>
                <a:spcPts val="1400"/>
              </a:spcBef>
              <a:spcAft>
                <a:spcPts val="0"/>
              </a:spcAft>
              <a:buSzPts val="2000"/>
              <a:buFont typeface="Noto Sans Symbols"/>
              <a:buChar char="➢"/>
            </a:pPr>
            <a:r>
              <a:rPr lang="en-US" sz="2000" dirty="0">
                <a:solidFill>
                  <a:schemeClr val="dk1"/>
                </a:solidFill>
                <a:latin typeface="Bookman Old Style"/>
                <a:ea typeface="Bookman Old Style"/>
                <a:cs typeface="Bookman Old Style"/>
                <a:sym typeface="Bookman Old Style"/>
              </a:rPr>
              <a:t>Simple OCR</a:t>
            </a:r>
            <a:endParaRPr dirty="0"/>
          </a:p>
          <a:p>
            <a:pPr marL="91440" lvl="0" indent="-127000" algn="l" rtl="0">
              <a:lnSpc>
                <a:spcPct val="110000"/>
              </a:lnSpc>
              <a:spcBef>
                <a:spcPts val="1400"/>
              </a:spcBef>
              <a:spcAft>
                <a:spcPts val="0"/>
              </a:spcAft>
              <a:buSzPts val="2000"/>
              <a:buFont typeface="Noto Sans Symbols"/>
              <a:buChar char="➢"/>
            </a:pPr>
            <a:r>
              <a:rPr lang="en-US" sz="2000" dirty="0">
                <a:solidFill>
                  <a:schemeClr val="dk1"/>
                </a:solidFill>
                <a:latin typeface="Bookman Old Style"/>
                <a:ea typeface="Bookman Old Style"/>
                <a:cs typeface="Bookman Old Style"/>
                <a:sym typeface="Bookman Old Style"/>
              </a:rPr>
              <a:t>Online OCR</a:t>
            </a:r>
            <a:endParaRPr dirty="0"/>
          </a:p>
          <a:p>
            <a:pPr marL="91440" lvl="0" indent="-127000" algn="l" rtl="0">
              <a:lnSpc>
                <a:spcPct val="110000"/>
              </a:lnSpc>
              <a:spcBef>
                <a:spcPts val="1400"/>
              </a:spcBef>
              <a:spcAft>
                <a:spcPts val="0"/>
              </a:spcAft>
              <a:buSzPts val="2000"/>
              <a:buFont typeface="Noto Sans Symbols"/>
              <a:buChar char="➢"/>
            </a:pPr>
            <a:r>
              <a:rPr lang="en-US" sz="2000" dirty="0" err="1">
                <a:solidFill>
                  <a:schemeClr val="dk1"/>
                </a:solidFill>
                <a:latin typeface="Bookman Old Style"/>
                <a:ea typeface="Bookman Old Style"/>
                <a:cs typeface="Bookman Old Style"/>
                <a:sym typeface="Bookman Old Style"/>
              </a:rPr>
              <a:t>TopOCR</a:t>
            </a:r>
            <a:endParaRPr sz="2000" dirty="0">
              <a:solidFill>
                <a:schemeClr val="dk1"/>
              </a:solidFill>
              <a:latin typeface="Bookman Old Style"/>
              <a:ea typeface="Bookman Old Style"/>
              <a:cs typeface="Bookman Old Style"/>
              <a:sym typeface="Bookman Old Style"/>
            </a:endParaRPr>
          </a:p>
          <a:p>
            <a:pPr marL="91440" lvl="0" indent="-127000" algn="l" rtl="0">
              <a:lnSpc>
                <a:spcPct val="110000"/>
              </a:lnSpc>
              <a:spcBef>
                <a:spcPts val="1400"/>
              </a:spcBef>
              <a:spcAft>
                <a:spcPts val="0"/>
              </a:spcAft>
              <a:buSzPts val="2000"/>
              <a:buFont typeface="Noto Sans Symbols"/>
              <a:buChar char="➢"/>
            </a:pPr>
            <a:r>
              <a:rPr lang="en-US" sz="2000" dirty="0" err="1">
                <a:solidFill>
                  <a:schemeClr val="dk1"/>
                </a:solidFill>
                <a:latin typeface="Bookman Old Style"/>
                <a:ea typeface="Bookman Old Style"/>
                <a:cs typeface="Bookman Old Style"/>
                <a:sym typeface="Bookman Old Style"/>
              </a:rPr>
              <a:t>FreeOCR</a:t>
            </a:r>
            <a:endParaRPr sz="2000" dirty="0">
              <a:solidFill>
                <a:schemeClr val="dk1"/>
              </a:solidFill>
              <a:latin typeface="Bookman Old Style"/>
              <a:ea typeface="Bookman Old Style"/>
              <a:cs typeface="Bookman Old Style"/>
              <a:sym typeface="Bookman Old Style"/>
            </a:endParaRPr>
          </a:p>
          <a:p>
            <a:pPr marL="91440" lvl="0" indent="0" algn="l" rtl="0">
              <a:lnSpc>
                <a:spcPct val="110000"/>
              </a:lnSpc>
              <a:spcBef>
                <a:spcPts val="1400"/>
              </a:spcBef>
              <a:spcAft>
                <a:spcPts val="0"/>
              </a:spcAft>
              <a:buSzPts val="1900"/>
              <a:buNone/>
            </a:pPr>
            <a:endParaRPr dirty="0"/>
          </a:p>
        </p:txBody>
      </p:sp>
      <p:sp>
        <p:nvSpPr>
          <p:cNvPr id="5"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A52F68D3-9F16-4057-9721-8C884DB2F40C}" type="datetime1">
              <a:rPr lang="ru-RU" smtClean="0"/>
              <a:t>16.06.2022</a:t>
            </a:fld>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1097281"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4800"/>
              <a:buFont typeface="Bookman Old Style"/>
              <a:buNone/>
            </a:pPr>
            <a:r>
              <a:rPr lang="en-US" sz="4800" b="1"/>
              <a:t>Applied resources with refs</a:t>
            </a:r>
            <a:endParaRPr/>
          </a:p>
        </p:txBody>
      </p:sp>
      <p:sp>
        <p:nvSpPr>
          <p:cNvPr id="192" name="Google Shape;192;p19"/>
          <p:cNvSpPr txBox="1">
            <a:spLocks noGrp="1"/>
          </p:cNvSpPr>
          <p:nvPr>
            <p:ph type="body" idx="1"/>
          </p:nvPr>
        </p:nvSpPr>
        <p:spPr>
          <a:xfrm>
            <a:off x="1097280" y="2108202"/>
            <a:ext cx="10904100" cy="3760800"/>
          </a:xfrm>
          <a:prstGeom prst="rect">
            <a:avLst/>
          </a:prstGeom>
          <a:noFill/>
          <a:ln>
            <a:noFill/>
          </a:ln>
        </p:spPr>
        <p:txBody>
          <a:bodyPr spcFirstLastPara="1" wrap="square" lIns="0" tIns="45700" rIns="0" bIns="45700" anchor="t" anchorCtr="0">
            <a:normAutofit/>
          </a:bodyPr>
          <a:lstStyle/>
          <a:p>
            <a:pPr marL="91440" lvl="0" indent="-120650" algn="l" rtl="0">
              <a:lnSpc>
                <a:spcPct val="110000"/>
              </a:lnSpc>
              <a:spcBef>
                <a:spcPts val="0"/>
              </a:spcBef>
              <a:spcAft>
                <a:spcPts val="0"/>
              </a:spcAft>
              <a:buSzPts val="1900"/>
              <a:buFont typeface="Noto Sans Symbols"/>
              <a:buChar char="❖"/>
            </a:pPr>
            <a:r>
              <a:rPr lang="en-US" dirty="0">
                <a:latin typeface="Bookman Old Style"/>
                <a:ea typeface="Bookman Old Style"/>
                <a:cs typeface="Bookman Old Style"/>
                <a:sym typeface="Bookman Old Style"/>
              </a:rPr>
              <a:t>Kaggle.com – used a dataset with English letters https://www.kaggle.com/datasets/vaibhao/handwritten-characters/code?datasetId=53376</a:t>
            </a:r>
            <a:endParaRPr dirty="0">
              <a:latin typeface="Bookman Old Style"/>
              <a:ea typeface="Bookman Old Style"/>
              <a:cs typeface="Bookman Old Style"/>
              <a:sym typeface="Bookman Old Style"/>
            </a:endParaRPr>
          </a:p>
          <a:p>
            <a:pPr marL="91440" lvl="0" indent="-120650" algn="l" rtl="0">
              <a:lnSpc>
                <a:spcPct val="110000"/>
              </a:lnSpc>
              <a:spcBef>
                <a:spcPts val="1400"/>
              </a:spcBef>
              <a:spcAft>
                <a:spcPts val="0"/>
              </a:spcAft>
              <a:buSzPts val="1900"/>
              <a:buFont typeface="Noto Sans Symbols"/>
              <a:buChar char="❖"/>
            </a:pPr>
            <a:r>
              <a:rPr lang="en-US" dirty="0">
                <a:latin typeface="Bookman Old Style"/>
                <a:ea typeface="Bookman Old Style"/>
                <a:cs typeface="Bookman Old Style"/>
                <a:sym typeface="Bookman Old Style"/>
              </a:rPr>
              <a:t>Github.com – https://github.com/CISgroup1/HTR_GUI_PyQt</a:t>
            </a:r>
            <a:endParaRPr dirty="0">
              <a:latin typeface="Bookman Old Style"/>
              <a:ea typeface="Bookman Old Style"/>
              <a:cs typeface="Bookman Old Style"/>
              <a:sym typeface="Bookman Old Style"/>
            </a:endParaRPr>
          </a:p>
          <a:p>
            <a:pPr marL="91440" lvl="0" indent="-120650" algn="l" rtl="0">
              <a:lnSpc>
                <a:spcPct val="110000"/>
              </a:lnSpc>
              <a:spcBef>
                <a:spcPts val="1400"/>
              </a:spcBef>
              <a:spcAft>
                <a:spcPts val="0"/>
              </a:spcAft>
              <a:buSzPts val="1900"/>
              <a:buFont typeface="Noto Sans Symbols"/>
              <a:buChar char="❖"/>
            </a:pPr>
            <a:r>
              <a:rPr lang="en-US" dirty="0">
                <a:latin typeface="Bookman Old Style"/>
                <a:ea typeface="Bookman Old Style"/>
                <a:cs typeface="Bookman Old Style"/>
                <a:sym typeface="Bookman Old Style"/>
              </a:rPr>
              <a:t>Stackoverflow.com </a:t>
            </a:r>
            <a:endParaRPr dirty="0">
              <a:latin typeface="Bookman Old Style"/>
              <a:ea typeface="Bookman Old Style"/>
              <a:cs typeface="Bookman Old Style"/>
              <a:sym typeface="Bookman Old Style"/>
            </a:endParaRPr>
          </a:p>
          <a:p>
            <a:pPr marL="91440" lvl="0" indent="-120650" algn="l" rtl="0">
              <a:lnSpc>
                <a:spcPct val="110000"/>
              </a:lnSpc>
              <a:spcBef>
                <a:spcPts val="1400"/>
              </a:spcBef>
              <a:spcAft>
                <a:spcPts val="0"/>
              </a:spcAft>
              <a:buSzPts val="1900"/>
              <a:buFont typeface="Noto Sans Symbols"/>
              <a:buChar char="❖"/>
            </a:pPr>
            <a:r>
              <a:rPr lang="en-US" dirty="0">
                <a:latin typeface="Bookman Old Style"/>
                <a:ea typeface="Bookman Old Style"/>
                <a:cs typeface="Bookman Old Style"/>
                <a:sym typeface="Bookman Old Style"/>
              </a:rPr>
              <a:t>Docs.python.org</a:t>
            </a:r>
            <a:endParaRPr dirty="0"/>
          </a:p>
          <a:p>
            <a:pPr marL="91440" lvl="0" indent="-120650" algn="l" rtl="0">
              <a:lnSpc>
                <a:spcPct val="110000"/>
              </a:lnSpc>
              <a:spcBef>
                <a:spcPts val="1400"/>
              </a:spcBef>
              <a:spcAft>
                <a:spcPts val="0"/>
              </a:spcAft>
              <a:buSzPts val="1900"/>
              <a:buFont typeface="Noto Sans Symbols"/>
              <a:buChar char="❖"/>
            </a:pPr>
            <a:r>
              <a:rPr lang="en-US" dirty="0">
                <a:latin typeface="Bookman Old Style"/>
                <a:ea typeface="Bookman Old Style"/>
                <a:cs typeface="Bookman Old Style"/>
                <a:sym typeface="Bookman Old Style"/>
              </a:rPr>
              <a:t>Habr.com</a:t>
            </a:r>
            <a:endParaRPr dirty="0">
              <a:latin typeface="Bookman Old Style"/>
              <a:ea typeface="Bookman Old Style"/>
              <a:cs typeface="Bookman Old Style"/>
              <a:sym typeface="Bookman Old Style"/>
            </a:endParaRPr>
          </a:p>
        </p:txBody>
      </p:sp>
      <p:sp>
        <p:nvSpPr>
          <p:cNvPr id="5" name="Google Shape;158;p14"/>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8D02BC11-B7C3-4394-B4E5-70FFC7A16050}" type="datetime1">
              <a:rPr lang="ru-RU" smtClean="0"/>
              <a:t>16.06.2022</a:t>
            </a:fld>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74456" y="2238232"/>
            <a:ext cx="10416709" cy="185143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6000"/>
              <a:buFont typeface="Bookman Old Style"/>
              <a:buNone/>
            </a:pPr>
            <a:r>
              <a:rPr lang="en-US" sz="6000" dirty="0" smtClean="0"/>
              <a:t>Detailed description of the processes (IDEF0 diagram)</a:t>
            </a:r>
            <a:endParaRPr sz="6000" dirty="0"/>
          </a:p>
        </p:txBody>
      </p:sp>
      <p:sp>
        <p:nvSpPr>
          <p:cNvPr id="199" name="Google Shape;199;p20"/>
          <p:cNvSpPr txBox="1">
            <a:spLocks noGrp="1"/>
          </p:cNvSpPr>
          <p:nvPr>
            <p:ph type="dt" idx="10"/>
          </p:nvPr>
        </p:nvSpPr>
        <p:spPr>
          <a:xfrm>
            <a:off x="8218426" y="6446839"/>
            <a:ext cx="2584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EF1416AA-B6BC-43F5-9326-D1899D196872}" type="datetime1">
              <a:rPr lang="ru-RU" smtClean="0"/>
              <a:t>16.06.2022</a:t>
            </a:fld>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Ретроспектива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6C533D9534647B1EDDB40ED3D2E23" ma:contentTypeVersion="15" ma:contentTypeDescription="Create a new document." ma:contentTypeScope="" ma:versionID="d22961c23bb41a119b1f4b5169df1e47">
  <xsd:schema xmlns:xsd="http://www.w3.org/2001/XMLSchema" xmlns:xs="http://www.w3.org/2001/XMLSchema" xmlns:p="http://schemas.microsoft.com/office/2006/metadata/properties" xmlns:ns2="844fa107-dae5-484b-9b3e-584bf6d4a9e4" xmlns:ns3="3c809007-a347-40f1-8549-d167d13957a7" targetNamespace="http://schemas.microsoft.com/office/2006/metadata/properties" ma:root="true" ma:fieldsID="3318a7e109091241970c7e6787a96762" ns2:_="" ns3:_="">
    <xsd:import namespace="844fa107-dae5-484b-9b3e-584bf6d4a9e4"/>
    <xsd:import namespace="3c809007-a347-40f1-8549-d167d13957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4fa107-dae5-484b-9b3e-584bf6d4a9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9946b41-6c66-4272-bf9b-6580a4b6823a" ma:termSetId="09814cd3-568e-fe90-9814-8d621ff8fb84" ma:anchorId="fba54fb3-c3e1-fe81-a776-ca4b69148c4d" ma:open="true" ma:isKeyword="false">
      <xsd:complexType>
        <xsd:sequence>
          <xsd:element ref="pc:Terms" minOccurs="0" maxOccurs="1"/>
        </xsd:sequence>
      </xsd:complex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809007-a347-40f1-8549-d167d13957a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25a3fff-90aa-417d-8ecd-192a722ac798}" ma:internalName="TaxCatchAll" ma:showField="CatchAllData" ma:web="3c809007-a347-40f1-8549-d167d13957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44fa107-dae5-484b-9b3e-584bf6d4a9e4">
      <Terms xmlns="http://schemas.microsoft.com/office/infopath/2007/PartnerControls"/>
    </lcf76f155ced4ddcb4097134ff3c332f>
    <TaxCatchAll xmlns="3c809007-a347-40f1-8549-d167d13957a7" xsi:nil="true"/>
  </documentManagement>
</p:properties>
</file>

<file path=customXml/itemProps1.xml><?xml version="1.0" encoding="utf-8"?>
<ds:datastoreItem xmlns:ds="http://schemas.openxmlformats.org/officeDocument/2006/customXml" ds:itemID="{EB018F20-FC8A-42A5-96B9-BDA458092BEB}"/>
</file>

<file path=customXml/itemProps2.xml><?xml version="1.0" encoding="utf-8"?>
<ds:datastoreItem xmlns:ds="http://schemas.openxmlformats.org/officeDocument/2006/customXml" ds:itemID="{7EADAE89-A9E2-464C-8625-9F96F3A887AB}"/>
</file>

<file path=customXml/itemProps3.xml><?xml version="1.0" encoding="utf-8"?>
<ds:datastoreItem xmlns:ds="http://schemas.openxmlformats.org/officeDocument/2006/customXml" ds:itemID="{D7598D42-2B23-4918-AA06-7B580430135F}"/>
</file>

<file path=docProps/app.xml><?xml version="1.0" encoding="utf-8"?>
<Properties xmlns="http://schemas.openxmlformats.org/officeDocument/2006/extended-properties" xmlns:vt="http://schemas.openxmlformats.org/officeDocument/2006/docPropsVTypes">
  <TotalTime>361</TotalTime>
  <Words>1812</Words>
  <Application>Microsoft Office PowerPoint</Application>
  <PresentationFormat>Widescreen</PresentationFormat>
  <Paragraphs>199</Paragraphs>
  <Slides>45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Bookman Old Style</vt:lpstr>
      <vt:lpstr>Calibri</vt:lpstr>
      <vt:lpstr>Noto Sans Symbols</vt:lpstr>
      <vt:lpstr>Source Sans Pro</vt:lpstr>
      <vt:lpstr>Wingdings</vt:lpstr>
      <vt:lpstr>1_РетроспективаVTI</vt:lpstr>
      <vt:lpstr>Handwritten Text Recognition</vt:lpstr>
      <vt:lpstr>Project background</vt:lpstr>
      <vt:lpstr>Project aim</vt:lpstr>
      <vt:lpstr>Tasks to be solved to achieve the goal of the project</vt:lpstr>
      <vt:lpstr>Target audience</vt:lpstr>
      <vt:lpstr>Short product description</vt:lpstr>
      <vt:lpstr>Existing analogues</vt:lpstr>
      <vt:lpstr>Applied resources with refs</vt:lpstr>
      <vt:lpstr>Detailed description of the processes (IDEF0 diagram)</vt:lpstr>
      <vt:lpstr>PowerPoint Presentation</vt:lpstr>
      <vt:lpstr>PowerPoint Presentation</vt:lpstr>
      <vt:lpstr>PowerPoint Presentation</vt:lpstr>
      <vt:lpstr>Components needed for the solution</vt:lpstr>
      <vt:lpstr>Swimlane diagram</vt:lpstr>
      <vt:lpstr>Basic Python Libraries we used in the project</vt:lpstr>
      <vt:lpstr>Neural Network description</vt:lpstr>
      <vt:lpstr>Data reading and preprocessing</vt:lpstr>
      <vt:lpstr>PowerPoint Presentation</vt:lpstr>
      <vt:lpstr>Parsing hyperparameters from KB</vt:lpstr>
      <vt:lpstr>Model structure</vt:lpstr>
      <vt:lpstr>PowerPoint Presentation</vt:lpstr>
      <vt:lpstr>PowerPoint Presentation</vt:lpstr>
      <vt:lpstr>PowerPoint Presentation</vt:lpstr>
      <vt:lpstr>Loading of model and labels</vt:lpstr>
      <vt:lpstr>Data scanning and prediction</vt:lpstr>
      <vt:lpstr>Spell check</vt:lpstr>
      <vt:lpstr>Final results</vt:lpstr>
      <vt:lpstr>Desktop and web application</vt:lpstr>
      <vt:lpstr>Desktop application description</vt:lpstr>
      <vt:lpstr>Desktop app development</vt:lpstr>
      <vt:lpstr>Desktop app development</vt:lpstr>
      <vt:lpstr>Desktop app development</vt:lpstr>
      <vt:lpstr>Desktop app development</vt:lpstr>
      <vt:lpstr>Desktop app development</vt:lpstr>
      <vt:lpstr>Desktop app development</vt:lpstr>
      <vt:lpstr>Web application description</vt:lpstr>
      <vt:lpstr>Web app development using Anvil (architecture)</vt:lpstr>
      <vt:lpstr>Web app development (code)</vt:lpstr>
      <vt:lpstr>Web app (recognition)</vt:lpstr>
      <vt:lpstr>Web app (recognition)</vt:lpstr>
      <vt:lpstr>Web app (recognition)</vt:lpstr>
      <vt:lpstr>PowerPoint Presentation</vt:lpstr>
      <vt:lpstr>PowerPoint Presentation</vt:lpstr>
      <vt:lpstr>Possible ways to improve final results</vt:lpstr>
      <vt:lpstr>Appendices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Text Recognition</dc:title>
  <cp:lastModifiedBy>Fatekhov Farid</cp:lastModifiedBy>
  <cp:revision>41</cp:revision>
  <dcterms:modified xsi:type="dcterms:W3CDTF">2022-06-16T20:53:46Z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0x01010086D6C533D9534647B1EDDB40ED3D2E23</vt:lpwstr>
  </property>
</Properties>
</file>